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76" r:id="rId5"/>
    <p:sldId id="289" r:id="rId6"/>
    <p:sldId id="316" r:id="rId7"/>
    <p:sldId id="326" r:id="rId8"/>
    <p:sldId id="318" r:id="rId9"/>
    <p:sldId id="302" r:id="rId10"/>
    <p:sldId id="262" r:id="rId11"/>
    <p:sldId id="322" r:id="rId12"/>
    <p:sldId id="323" r:id="rId13"/>
    <p:sldId id="265" r:id="rId14"/>
    <p:sldId id="319" r:id="rId15"/>
    <p:sldId id="267" r:id="rId16"/>
    <p:sldId id="268" r:id="rId17"/>
    <p:sldId id="269" r:id="rId18"/>
    <p:sldId id="325" r:id="rId19"/>
    <p:sldId id="324" r:id="rId20"/>
    <p:sldId id="272" r:id="rId21"/>
    <p:sldId id="273"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 userDrawn="1">
          <p15:clr>
            <a:srgbClr val="A4A3A4"/>
          </p15:clr>
        </p15:guide>
        <p15:guide id="3" pos="3840" userDrawn="1">
          <p15:clr>
            <a:srgbClr val="A4A3A4"/>
          </p15:clr>
        </p15:guide>
        <p15:guide id="4" orient="horz" pos="1344" userDrawn="1">
          <p15:clr>
            <a:srgbClr val="A4A3A4"/>
          </p15:clr>
        </p15:guide>
        <p15:guide id="5" pos="600" userDrawn="1">
          <p15:clr>
            <a:srgbClr val="A4A3A4"/>
          </p15:clr>
        </p15:guide>
        <p15:guide id="6" orient="horz" pos="936" userDrawn="1">
          <p15:clr>
            <a:srgbClr val="A4A3A4"/>
          </p15:clr>
        </p15:guide>
        <p15:guide id="7"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C97"/>
    <a:srgbClr val="F3BD3A"/>
    <a:srgbClr val="4D4E4D"/>
    <a:srgbClr val="619950"/>
    <a:srgbClr val="095E65"/>
    <a:srgbClr val="FC4929"/>
    <a:srgbClr val="2BBAB5"/>
    <a:srgbClr val="75B8AE"/>
    <a:srgbClr val="FFD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6232" autoAdjust="0"/>
  </p:normalViewPr>
  <p:slideViewPr>
    <p:cSldViewPr snapToGrid="0" snapToObjects="1">
      <p:cViewPr varScale="1">
        <p:scale>
          <a:sx n="98" d="100"/>
          <a:sy n="98" d="100"/>
        </p:scale>
        <p:origin x="648" y="192"/>
      </p:cViewPr>
      <p:guideLst>
        <p:guide pos="384"/>
        <p:guide pos="3840"/>
        <p:guide orient="horz" pos="1344"/>
        <p:guide pos="600"/>
        <p:guide orient="horz" pos="936"/>
        <p:guide orient="horz" pos="2160"/>
      </p:guideLst>
    </p:cSldViewPr>
  </p:slideViewPr>
  <p:outlineViewPr>
    <p:cViewPr>
      <p:scale>
        <a:sx n="33" d="100"/>
        <a:sy n="33" d="100"/>
      </p:scale>
      <p:origin x="0" y="-148"/>
    </p:cViewPr>
  </p:outlineViewPr>
  <p:notesTextViewPr>
    <p:cViewPr>
      <p:scale>
        <a:sx n="1" d="1"/>
        <a:sy n="1" d="1"/>
      </p:scale>
      <p:origin x="0" y="0"/>
    </p:cViewPr>
  </p:notesTextViewPr>
  <p:notesViewPr>
    <p:cSldViewPr snapToGrid="0" snapToObjects="1" showGuide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4311C9-8C91-8349-BCEB-BF718D95EE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4F39C1C-60F0-A143-8F58-19D3AAD5E1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B5B384-BB8E-6E40-A30B-214EB783D698}" type="datetimeFigureOut">
              <a:rPr lang="en-US" smtClean="0"/>
              <a:t>2/19/21</a:t>
            </a:fld>
            <a:endParaRPr lang="en-US"/>
          </a:p>
        </p:txBody>
      </p:sp>
      <p:sp>
        <p:nvSpPr>
          <p:cNvPr id="4" name="Footer Placeholder 3">
            <a:extLst>
              <a:ext uri="{FF2B5EF4-FFF2-40B4-BE49-F238E27FC236}">
                <a16:creationId xmlns:a16="http://schemas.microsoft.com/office/drawing/2014/main" id="{7DF8AFF6-A982-614E-926F-1B318DEAF0F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33103E5-010B-9A48-B389-C9D955AF99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5154C6-3F6C-6748-A461-E2EC67BB0198}" type="slidenum">
              <a:rPr lang="en-US" smtClean="0"/>
              <a:t>‹#›</a:t>
            </a:fld>
            <a:endParaRPr lang="en-US"/>
          </a:p>
        </p:txBody>
      </p:sp>
    </p:spTree>
    <p:extLst>
      <p:ext uri="{BB962C8B-B14F-4D97-AF65-F5344CB8AC3E}">
        <p14:creationId xmlns:p14="http://schemas.microsoft.com/office/powerpoint/2010/main" val="3309641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09E369-E4BA-DB4A-8EBF-838D89A4DB69}" type="datetimeFigureOut">
              <a:rPr lang="en-US" smtClean="0"/>
              <a:t>2/19/21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EA3F0-3D97-BC48-9F9A-9F6D24EA782D}" type="slidenum">
              <a:rPr lang="en-US" smtClean="0"/>
              <a:t>‹#›</a:t>
            </a:fld>
            <a:endParaRPr lang="en-US"/>
          </a:p>
        </p:txBody>
      </p:sp>
    </p:spTree>
    <p:extLst>
      <p:ext uri="{BB962C8B-B14F-4D97-AF65-F5344CB8AC3E}">
        <p14:creationId xmlns:p14="http://schemas.microsoft.com/office/powerpoint/2010/main" val="877706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AEA3F0-3D97-BC48-9F9A-9F6D24EA782D}" type="slidenum">
              <a:rPr lang="en-US" smtClean="0"/>
              <a:t>2</a:t>
            </a:fld>
            <a:endParaRPr lang="en-US"/>
          </a:p>
        </p:txBody>
      </p:sp>
    </p:spTree>
    <p:extLst>
      <p:ext uri="{BB962C8B-B14F-4D97-AF65-F5344CB8AC3E}">
        <p14:creationId xmlns:p14="http://schemas.microsoft.com/office/powerpoint/2010/main" val="1275233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{Ask one person from each table to highlight a key point or two around what they heard or share and explain any drawings or visuals.}</a:t>
            </a: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59AEA3F0-3D97-BC48-9F9A-9F6D24EA782D}" type="slidenum">
              <a:rPr lang="en-US" smtClean="0"/>
              <a:t>11</a:t>
            </a:fld>
            <a:endParaRPr lang="en-US"/>
          </a:p>
        </p:txBody>
      </p:sp>
    </p:spTree>
    <p:extLst>
      <p:ext uri="{BB962C8B-B14F-4D97-AF65-F5344CB8AC3E}">
        <p14:creationId xmlns:p14="http://schemas.microsoft.com/office/powerpoint/2010/main" val="807535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7796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t>Effectively supporting inclusion requires meaningful partnerships and collaboration between families, schools and communities and businesses. </a:t>
            </a:r>
            <a:endParaRPr dirty="0"/>
          </a:p>
          <a:p>
            <a:pPr marL="0" lvl="0" indent="0" algn="l" rtl="0">
              <a:spcBef>
                <a:spcPts val="0"/>
              </a:spcBef>
              <a:spcAft>
                <a:spcPts val="0"/>
              </a:spcAft>
              <a:buNone/>
            </a:pPr>
            <a:r>
              <a:rPr lang="en-US" sz="1200" dirty="0"/>
              <a:t>Inclusive practices need to happen in schools, but it doesn</a:t>
            </a:r>
            <a:r>
              <a:rPr lang="en-US" sz="1200" dirty="0">
                <a:latin typeface="Calibri"/>
                <a:ea typeface="Calibri"/>
                <a:cs typeface="Calibri"/>
                <a:sym typeface="Calibri"/>
              </a:rPr>
              <a:t>’</a:t>
            </a:r>
            <a:r>
              <a:rPr lang="en-US" sz="1200" dirty="0"/>
              <a:t>t end there. </a:t>
            </a:r>
            <a:endParaRPr dirty="0"/>
          </a:p>
          <a:p>
            <a:pPr marL="0" lvl="0" indent="0" algn="l" rtl="0">
              <a:spcBef>
                <a:spcPts val="0"/>
              </a:spcBef>
              <a:spcAft>
                <a:spcPts val="0"/>
              </a:spcAft>
              <a:buNone/>
            </a:pPr>
            <a:endParaRPr dirty="0"/>
          </a:p>
        </p:txBody>
      </p:sp>
      <p:sp>
        <p:nvSpPr>
          <p:cNvPr id="181" name="Google Shape;181;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430392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Here are some ways we are working together differently to be more inclusive in our schools. </a:t>
            </a:r>
            <a:endParaRPr dirty="0"/>
          </a:p>
          <a:p>
            <a:pPr marL="0" lvl="0" indent="0" algn="l" rtl="0">
              <a:spcBef>
                <a:spcPts val="0"/>
              </a:spcBef>
              <a:spcAft>
                <a:spcPts val="0"/>
              </a:spcAft>
              <a:buNone/>
            </a:pPr>
            <a:r>
              <a:rPr lang="en-US" dirty="0">
                <a:solidFill>
                  <a:srgbClr val="000000"/>
                </a:solidFill>
              </a:rPr>
              <a:t>{Add additional speaker notes to fit your slide}</a:t>
            </a:r>
            <a:endParaRPr dirty="0">
              <a:solidFill>
                <a:srgbClr val="000000"/>
              </a:solidFill>
            </a:endParaRPr>
          </a:p>
          <a:p>
            <a:pPr marL="0" lvl="0" indent="0" algn="l" rtl="0">
              <a:spcBef>
                <a:spcPts val="0"/>
              </a:spcBef>
              <a:spcAft>
                <a:spcPts val="0"/>
              </a:spcAft>
              <a:buNone/>
            </a:pPr>
            <a:r>
              <a:rPr lang="en-US" dirty="0">
                <a:solidFill>
                  <a:srgbClr val="000000"/>
                </a:solidFill>
              </a:rPr>
              <a:t>{If you haven’t begun inclusionary practices work in your school/ district you can delete this slide}</a:t>
            </a:r>
            <a:endParaRPr dirty="0">
              <a:solidFill>
                <a:srgbClr val="000000"/>
              </a:solidFill>
            </a:endParaRPr>
          </a:p>
        </p:txBody>
      </p:sp>
      <p:sp>
        <p:nvSpPr>
          <p:cNvPr id="188" name="Google Shape;18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9185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We are going to move into our second set of discussion questions.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{Read the question}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Take a minute to reflect on the question and write down what first comes to mind.  I will let you know when the minute is up and to begin discussing the question at your tables.</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Please use the markers and paper at your table to write down notes and draw pictures to illustrate your thoughts.</a:t>
            </a:r>
            <a:endParaRPr dirty="0"/>
          </a:p>
          <a:p>
            <a:pPr marL="0" lvl="0" indent="0" algn="l" rtl="0">
              <a:spcBef>
                <a:spcPts val="0"/>
              </a:spcBef>
              <a:spcAft>
                <a:spcPts val="0"/>
              </a:spcAft>
              <a:buNone/>
            </a:pPr>
            <a:endParaRPr dirty="0"/>
          </a:p>
        </p:txBody>
      </p:sp>
      <p:sp>
        <p:nvSpPr>
          <p:cNvPr id="163" name="Google Shape;16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742848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Ask one person from each table to highlight a key point or two around what they heard or share and explain any drawings or visuals.</a:t>
            </a: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59AEA3F0-3D97-BC48-9F9A-9F6D24EA782D}" type="slidenum">
              <a:rPr lang="en-US" smtClean="0"/>
              <a:t>16</a:t>
            </a:fld>
            <a:endParaRPr lang="en-US"/>
          </a:p>
        </p:txBody>
      </p:sp>
    </p:spTree>
    <p:extLst>
      <p:ext uri="{BB962C8B-B14F-4D97-AF65-F5344CB8AC3E}">
        <p14:creationId xmlns:p14="http://schemas.microsoft.com/office/powerpoint/2010/main" val="414152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u="none" strike="noStrike" cap="none" dirty="0">
                <a:solidFill>
                  <a:schemeClr val="dk1"/>
                </a:solidFill>
                <a:effectLst/>
                <a:latin typeface="Calibri"/>
                <a:ea typeface="Calibri"/>
                <a:cs typeface="Calibri"/>
                <a:sym typeface="Calibri"/>
              </a:rPr>
              <a:t>It sounds like there was a lot of great discussion. Let’s think about next steps we can take as a community</a:t>
            </a:r>
            <a:r>
              <a:rPr lang="en-US" dirty="0">
                <a:effectLst/>
              </a:rPr>
              <a:t> </a:t>
            </a:r>
          </a:p>
          <a:p>
            <a:pPr marL="0" lvl="0" indent="0" algn="l" rtl="0">
              <a:spcBef>
                <a:spcPts val="0"/>
              </a:spcBef>
              <a:spcAft>
                <a:spcPts val="0"/>
              </a:spcAft>
              <a:buNone/>
            </a:pPr>
            <a:endParaRPr lang="en-US" dirty="0">
              <a:effectLst/>
            </a:endParaRPr>
          </a:p>
          <a:p>
            <a:pPr marL="0" lvl="0" indent="0" algn="l" rtl="0">
              <a:spcBef>
                <a:spcPts val="0"/>
              </a:spcBef>
              <a:spcAft>
                <a:spcPts val="0"/>
              </a:spcAft>
              <a:buNone/>
            </a:pPr>
            <a:r>
              <a:rPr lang="en-US" dirty="0"/>
              <a:t>{Just popcorn around the room and let people share.  Have someone take notes on what you hear}</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08" name="Google Shape;208;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2704073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We heard some great ideas and reflections today.  We captured notes and will be collecting all the notes and drawings from your tables to ensure we capture everything we heard today.  We will identify actions steps we as a community can take and work together on.  You can expect to receive an email from us within a few weeks sharing out a recap of this event and actions steps we plan to take.  </a:t>
            </a:r>
            <a:endParaRPr dirty="0"/>
          </a:p>
        </p:txBody>
      </p:sp>
      <p:sp>
        <p:nvSpPr>
          <p:cNvPr id="214" name="Google Shape;21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717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Thank you all for joining us and giving your time.  We cannot do this work alone and look forward to continuing to collaborate and partner as we work to become a more inclusive community.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Please take a few moments to fill out the short evaluation form at your table. </a:t>
            </a:r>
            <a:r>
              <a:rPr lang="en-US"/>
              <a:t>Your feedback is important to us. When </a:t>
            </a:r>
            <a:r>
              <a:rPr lang="en-US" dirty="0"/>
              <a:t>completed just leave them on the table we will collect them</a:t>
            </a:r>
            <a:r>
              <a:rPr lang="en-US"/>
              <a:t>.  </a:t>
            </a:r>
            <a:endParaRPr dirty="0"/>
          </a:p>
        </p:txBody>
      </p:sp>
      <p:sp>
        <p:nvSpPr>
          <p:cNvPr id="221" name="Google Shape;221;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33971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AEA3F0-3D97-BC48-9F9A-9F6D24EA782D}" type="slidenum">
              <a:rPr lang="en-US" smtClean="0"/>
              <a:t>3</a:t>
            </a:fld>
            <a:endParaRPr lang="en-US"/>
          </a:p>
        </p:txBody>
      </p:sp>
    </p:spTree>
    <p:extLst>
      <p:ext uri="{BB962C8B-B14F-4D97-AF65-F5344CB8AC3E}">
        <p14:creationId xmlns:p14="http://schemas.microsoft.com/office/powerpoint/2010/main" val="213621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These are the group agreements we will hold in this space.  Group agreements help us identify how we will show up together in this space.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{Read the agreements out loud}</a:t>
            </a:r>
          </a:p>
          <a:p>
            <a:endParaRPr lang="en-US" dirty="0"/>
          </a:p>
        </p:txBody>
      </p:sp>
      <p:sp>
        <p:nvSpPr>
          <p:cNvPr id="4" name="Slide Number Placeholder 3"/>
          <p:cNvSpPr>
            <a:spLocks noGrp="1"/>
          </p:cNvSpPr>
          <p:nvPr>
            <p:ph type="sldNum" sz="quarter" idx="5"/>
          </p:nvPr>
        </p:nvSpPr>
        <p:spPr/>
        <p:txBody>
          <a:bodyPr/>
          <a:lstStyle/>
          <a:p>
            <a:fld id="{59AEA3F0-3D97-BC48-9F9A-9F6D24EA782D}" type="slidenum">
              <a:rPr lang="en-US" smtClean="0"/>
              <a:t>4</a:t>
            </a:fld>
            <a:endParaRPr lang="en-US"/>
          </a:p>
        </p:txBody>
      </p:sp>
    </p:spTree>
    <p:extLst>
      <p:ext uri="{BB962C8B-B14F-4D97-AF65-F5344CB8AC3E}">
        <p14:creationId xmlns:p14="http://schemas.microsoft.com/office/powerpoint/2010/main" val="2127980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going to begin by getting to know each other a bit.  We all hold different roles and have experiences that are meaningful to this conversation today.  Please share your name, how you are connected to our community and then briefly answer the question:  What wisdom do you bring to this conversation?  You have 15 minutes.  Please make sure everyone has a chance to share.  </a:t>
            </a:r>
          </a:p>
          <a:p>
            <a:endParaRPr lang="en-US" dirty="0"/>
          </a:p>
        </p:txBody>
      </p:sp>
      <p:sp>
        <p:nvSpPr>
          <p:cNvPr id="4" name="Slide Number Placeholder 3"/>
          <p:cNvSpPr>
            <a:spLocks noGrp="1"/>
          </p:cNvSpPr>
          <p:nvPr>
            <p:ph type="sldNum" sz="quarter" idx="5"/>
          </p:nvPr>
        </p:nvSpPr>
        <p:spPr/>
        <p:txBody>
          <a:bodyPr/>
          <a:lstStyle/>
          <a:p>
            <a:fld id="{59AEA3F0-3D97-BC48-9F9A-9F6D24EA782D}" type="slidenum">
              <a:rPr lang="en-US" smtClean="0"/>
              <a:t>5</a:t>
            </a:fld>
            <a:endParaRPr lang="en-US"/>
          </a:p>
        </p:txBody>
      </p:sp>
    </p:spTree>
    <p:extLst>
      <p:ext uri="{BB962C8B-B14F-4D97-AF65-F5344CB8AC3E}">
        <p14:creationId xmlns:p14="http://schemas.microsoft.com/office/powerpoint/2010/main" val="1689286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dirty="0">
                <a:highlight>
                  <a:srgbClr val="FFFF00"/>
                </a:highlight>
              </a:rPr>
              <a:t>During our time together, we are going to utilize a process called the Diamond Pattern of Interaction.  Our goal is to provide multiple ways for your to share your thoughts and ideas.  Please utilize the post it notes and paper on your table to draw, take notes, doodle, etc.  At the end of the event we will collect all these items to harvest and share out all that we heard tonight.  </a:t>
            </a:r>
          </a:p>
          <a:p>
            <a:pPr marL="0" marR="0" lvl="0" indent="0" algn="l" rtl="0">
              <a:lnSpc>
                <a:spcPct val="100000"/>
              </a:lnSpc>
              <a:spcBef>
                <a:spcPts val="0"/>
              </a:spcBef>
              <a:spcAft>
                <a:spcPts val="0"/>
              </a:spcAft>
              <a:buClr>
                <a:schemeClr val="dk1"/>
              </a:buClr>
              <a:buSzPts val="1200"/>
              <a:buFont typeface="Calibri"/>
              <a:buNone/>
            </a:pPr>
            <a:endParaRPr lang="en-US" dirty="0">
              <a:highlight>
                <a:srgbClr val="FFFF00"/>
              </a:highlight>
            </a:endParaRPr>
          </a:p>
          <a:p>
            <a:pPr marL="0" lvl="0" indent="0" algn="l" rtl="0">
              <a:spcBef>
                <a:spcPts val="0"/>
              </a:spcBef>
              <a:spcAft>
                <a:spcPts val="0"/>
              </a:spcAft>
              <a:buNone/>
            </a:pPr>
            <a:r>
              <a:rPr lang="en-US" dirty="0">
                <a:highlight>
                  <a:srgbClr val="FFFF00"/>
                </a:highlight>
              </a:rPr>
              <a:t>Ok, Let’s get started. </a:t>
            </a:r>
          </a:p>
          <a:p>
            <a:endParaRPr lang="en-US" baseline="0" dirty="0">
              <a:highlight>
                <a:srgbClr val="FFFF00"/>
              </a:highlight>
            </a:endParaRPr>
          </a:p>
        </p:txBody>
      </p:sp>
      <p:sp>
        <p:nvSpPr>
          <p:cNvPr id="4" name="Slide Number Placeholder 3"/>
          <p:cNvSpPr>
            <a:spLocks noGrp="1"/>
          </p:cNvSpPr>
          <p:nvPr>
            <p:ph type="sldNum" sz="quarter" idx="5"/>
          </p:nvPr>
        </p:nvSpPr>
        <p:spPr/>
        <p:txBody>
          <a:bodyPr/>
          <a:lstStyle/>
          <a:p>
            <a:fld id="{59AEA3F0-3D97-BC48-9F9A-9F6D24EA782D}" type="slidenum">
              <a:rPr lang="en-US" smtClean="0"/>
              <a:t>6</a:t>
            </a:fld>
            <a:endParaRPr lang="en-US"/>
          </a:p>
        </p:txBody>
      </p:sp>
    </p:spTree>
    <p:extLst>
      <p:ext uri="{BB962C8B-B14F-4D97-AF65-F5344CB8AC3E}">
        <p14:creationId xmlns:p14="http://schemas.microsoft.com/office/powerpoint/2010/main" val="1840017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Inclusionary Practices project began in 2019, when our state legislature provided 25 million in funding to OSPI.  This 2 year project  is focused on </a:t>
            </a:r>
            <a:r>
              <a:rPr lang="en-US" sz="800" b="0" i="0" u="none" strike="noStrike" cap="none" dirty="0">
                <a:solidFill>
                  <a:srgbClr val="000000"/>
                </a:solidFill>
                <a:latin typeface="Calibri"/>
                <a:ea typeface="Calibri"/>
                <a:cs typeface="Calibri"/>
                <a:sym typeface="Calibri"/>
              </a:rPr>
              <a:t>implementation &amp; support of inclusionary practices, with an emphasis on educator coaching and mentoring.</a:t>
            </a:r>
            <a:endParaRPr dirty="0"/>
          </a:p>
        </p:txBody>
      </p:sp>
      <p:sp>
        <p:nvSpPr>
          <p:cNvPr id="142" name="Google Shape;14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84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highlight>
                  <a:srgbClr val="FFFF00"/>
                </a:highlight>
              </a:rPr>
              <a:t>The goals of the Inclusionary Practices Project  are aimed at increasing access to the general education curriculum and learning environment for students with disabilities.  There is also a coordinated effort to break down barriers between special education and general education. </a:t>
            </a:r>
          </a:p>
        </p:txBody>
      </p:sp>
      <p:sp>
        <p:nvSpPr>
          <p:cNvPr id="4" name="Slide Number Placeholder 3"/>
          <p:cNvSpPr>
            <a:spLocks noGrp="1"/>
          </p:cNvSpPr>
          <p:nvPr>
            <p:ph type="sldNum" sz="quarter" idx="5"/>
          </p:nvPr>
        </p:nvSpPr>
        <p:spPr/>
        <p:txBody>
          <a:bodyPr/>
          <a:lstStyle/>
          <a:p>
            <a:fld id="{59AEA3F0-3D97-BC48-9F9A-9F6D24EA782D}" type="slidenum">
              <a:rPr lang="en-US" smtClean="0"/>
              <a:t>8</a:t>
            </a:fld>
            <a:endParaRPr lang="en-US"/>
          </a:p>
        </p:txBody>
      </p:sp>
    </p:spTree>
    <p:extLst>
      <p:ext uri="{BB962C8B-B14F-4D97-AF65-F5344CB8AC3E}">
        <p14:creationId xmlns:p14="http://schemas.microsoft.com/office/powerpoint/2010/main" val="257560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rPr>
              <a:t>Lack of inclusion and access to general education and the curriculum and learning has a direct connection to opportunities after high school and has life-long impact.  People are our community’s greatest asset and we want every young person to reach their full human potential.</a:t>
            </a:r>
            <a:endParaRPr lang="en-US" dirty="0">
              <a:solidFill>
                <a:srgbClr val="000000"/>
              </a:solidFill>
            </a:endParaRPr>
          </a:p>
          <a:p>
            <a:pPr marL="0" lvl="0" indent="0" algn="l" rtl="0">
              <a:spcBef>
                <a:spcPts val="0"/>
              </a:spcBef>
              <a:spcAft>
                <a:spcPts val="0"/>
              </a:spcAft>
              <a:buNone/>
            </a:pPr>
            <a:endParaRPr dirty="0"/>
          </a:p>
        </p:txBody>
      </p:sp>
      <p:sp>
        <p:nvSpPr>
          <p:cNvPr id="163" name="Google Shape;16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202313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We are going to move into our first discussion question.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{Read the question}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Take a minute to reflect on the question and write down what first comes to mind.  I will let you know when the minute is up and to begin discussing the question at your tables.</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Please use the markers and paper at your table to write down notes and draw pictures to illustrate your thoughts.</a:t>
            </a:r>
            <a:endParaRPr dirty="0"/>
          </a:p>
          <a:p>
            <a:pPr marL="0" lvl="0" indent="0" algn="l" rtl="0">
              <a:spcBef>
                <a:spcPts val="0"/>
              </a:spcBef>
              <a:spcAft>
                <a:spcPts val="0"/>
              </a:spcAft>
              <a:buNone/>
            </a:pPr>
            <a:endParaRPr dirty="0"/>
          </a:p>
        </p:txBody>
      </p:sp>
      <p:sp>
        <p:nvSpPr>
          <p:cNvPr id="163" name="Google Shape;16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84989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23AF2-0677-E044-A049-C8C2514EA9DA}"/>
              </a:ext>
            </a:extLst>
          </p:cNvPr>
          <p:cNvSpPr>
            <a:spLocks noGrp="1"/>
          </p:cNvSpPr>
          <p:nvPr>
            <p:ph type="ctrTitle"/>
          </p:nvPr>
        </p:nvSpPr>
        <p:spPr>
          <a:xfrm>
            <a:off x="609600" y="2234183"/>
            <a:ext cx="10972800" cy="1776985"/>
          </a:xfrm>
        </p:spPr>
        <p:txBody>
          <a:bodyPr anchor="t" anchorCtr="0"/>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80B880AB-AC22-DA41-BD43-3480FDC79C06}"/>
              </a:ext>
            </a:extLst>
          </p:cNvPr>
          <p:cNvSpPr>
            <a:spLocks noGrp="1"/>
          </p:cNvSpPr>
          <p:nvPr>
            <p:ph type="subTitle" idx="1" hasCustomPrompt="1"/>
          </p:nvPr>
        </p:nvSpPr>
        <p:spPr>
          <a:xfrm>
            <a:off x="609600" y="4309173"/>
            <a:ext cx="10972800" cy="947929"/>
          </a:xfrm>
        </p:spPr>
        <p:txBody>
          <a:bodyPr/>
          <a:lstStyle>
            <a:lvl1pPr marL="0" indent="0" algn="ctr">
              <a:buNone/>
              <a:defRPr sz="2000" b="1" i="0">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11589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1611-1DE7-474A-853D-45F064381D8F}"/>
              </a:ext>
            </a:extLst>
          </p:cNvPr>
          <p:cNvSpPr>
            <a:spLocks noGrp="1"/>
          </p:cNvSpPr>
          <p:nvPr>
            <p:ph type="title"/>
          </p:nvPr>
        </p:nvSpPr>
        <p:spPr>
          <a:xfrm>
            <a:off x="609600" y="693368"/>
            <a:ext cx="10972800" cy="72512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A36556F-1440-2B40-980F-776C70E9DD8D}"/>
              </a:ext>
            </a:extLst>
          </p:cNvPr>
          <p:cNvSpPr>
            <a:spLocks noGrp="1"/>
          </p:cNvSpPr>
          <p:nvPr>
            <p:ph idx="1"/>
          </p:nvPr>
        </p:nvSpPr>
        <p:spPr>
          <a:xfrm>
            <a:off x="609600" y="1905000"/>
            <a:ext cx="9860280" cy="4538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18C1996A-4E63-AE44-8145-9017ECF5A707}"/>
              </a:ext>
            </a:extLst>
          </p:cNvPr>
          <p:cNvCxnSpPr/>
          <p:nvPr userDrawn="1"/>
        </p:nvCxnSpPr>
        <p:spPr>
          <a:xfrm>
            <a:off x="609600" y="515815"/>
            <a:ext cx="10972800" cy="0"/>
          </a:xfrm>
          <a:prstGeom prst="line">
            <a:avLst/>
          </a:prstGeom>
          <a:ln w="38100">
            <a:solidFill>
              <a:srgbClr val="F3BD3A"/>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6E852AE-7C4F-FC4E-A9C3-54F2FA6009C4}"/>
              </a:ext>
            </a:extLst>
          </p:cNvPr>
          <p:cNvPicPr>
            <a:picLocks noChangeAspect="1"/>
          </p:cNvPicPr>
          <p:nvPr userDrawn="1"/>
        </p:nvPicPr>
        <p:blipFill rotWithShape="1">
          <a:blip r:embed="rId2"/>
          <a:srcRect l="2198" t="8832" r="64981" b="8708"/>
          <a:stretch/>
        </p:blipFill>
        <p:spPr>
          <a:xfrm>
            <a:off x="10730279" y="5504687"/>
            <a:ext cx="901549" cy="939114"/>
          </a:xfrm>
          <a:prstGeom prst="rect">
            <a:avLst/>
          </a:prstGeom>
        </p:spPr>
      </p:pic>
    </p:spTree>
    <p:extLst>
      <p:ext uri="{BB962C8B-B14F-4D97-AF65-F5344CB8AC3E}">
        <p14:creationId xmlns:p14="http://schemas.microsoft.com/office/powerpoint/2010/main" val="21723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56C0-720F-754C-A5D3-167D498C9B6A}"/>
              </a:ext>
            </a:extLst>
          </p:cNvPr>
          <p:cNvSpPr>
            <a:spLocks noGrp="1"/>
          </p:cNvSpPr>
          <p:nvPr>
            <p:ph type="title"/>
          </p:nvPr>
        </p:nvSpPr>
        <p:spPr>
          <a:xfrm>
            <a:off x="609600" y="1905001"/>
            <a:ext cx="10972800" cy="1069848"/>
          </a:xfrm>
        </p:spPr>
        <p:txBody>
          <a:bodyPr anchor="t" anchorCtr="0"/>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E2940AB0-5595-0A47-BBEF-87792468D974}"/>
              </a:ext>
            </a:extLst>
          </p:cNvPr>
          <p:cNvSpPr>
            <a:spLocks noGrp="1"/>
          </p:cNvSpPr>
          <p:nvPr>
            <p:ph type="body" idx="1"/>
          </p:nvPr>
        </p:nvSpPr>
        <p:spPr>
          <a:xfrm>
            <a:off x="609600" y="3429001"/>
            <a:ext cx="10972800" cy="26606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5976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5C64-26F6-CF49-AC66-FFBEAEF93E2D}"/>
              </a:ext>
            </a:extLst>
          </p:cNvPr>
          <p:cNvSpPr>
            <a:spLocks noGrp="1"/>
          </p:cNvSpPr>
          <p:nvPr>
            <p:ph type="title"/>
          </p:nvPr>
        </p:nvSpPr>
        <p:spPr/>
        <p:txBody>
          <a:bodyPr/>
          <a:lstStyle/>
          <a:p>
            <a:r>
              <a:rPr lang="en-US" dirty="0"/>
              <a:t>Click to edit Master title style</a:t>
            </a:r>
          </a:p>
        </p:txBody>
      </p:sp>
      <p:sp>
        <p:nvSpPr>
          <p:cNvPr id="5" name="Text Placeholder 4">
            <a:extLst>
              <a:ext uri="{FF2B5EF4-FFF2-40B4-BE49-F238E27FC236}">
                <a16:creationId xmlns:a16="http://schemas.microsoft.com/office/drawing/2014/main" id="{B4377591-A4E1-4446-A853-DCB5E8FBD0AC}"/>
              </a:ext>
            </a:extLst>
          </p:cNvPr>
          <p:cNvSpPr>
            <a:spLocks noGrp="1"/>
          </p:cNvSpPr>
          <p:nvPr>
            <p:ph type="body" sz="quarter" idx="10"/>
          </p:nvPr>
        </p:nvSpPr>
        <p:spPr>
          <a:xfrm>
            <a:off x="609600" y="1904999"/>
            <a:ext cx="9878568" cy="4538801"/>
          </a:xfrm>
        </p:spPr>
        <p:txBody>
          <a:bodyPr/>
          <a:lstStyle>
            <a:lvl1pPr>
              <a:buNone/>
              <a:defRPr/>
            </a:lvl1pPr>
            <a:lvl2pPr>
              <a:buNone/>
              <a:defRPr/>
            </a:lvl2pPr>
            <a:lvl3pPr>
              <a:buNone/>
              <a:defRPr/>
            </a:lvl3pPr>
            <a:lvl4pPr>
              <a:buNone/>
              <a:defRPr/>
            </a:lvl4pPr>
            <a:lvl5pPr>
              <a:buNone/>
              <a:defRPr/>
            </a:lvl5pPr>
          </a:lstStyle>
          <a:p>
            <a:pPr lvl="0"/>
            <a:r>
              <a:rPr lang="en-US" dirty="0"/>
              <a:t>Click to edit Master text styles</a:t>
            </a:r>
          </a:p>
        </p:txBody>
      </p:sp>
      <p:cxnSp>
        <p:nvCxnSpPr>
          <p:cNvPr id="6" name="Straight Connector 5">
            <a:extLst>
              <a:ext uri="{FF2B5EF4-FFF2-40B4-BE49-F238E27FC236}">
                <a16:creationId xmlns:a16="http://schemas.microsoft.com/office/drawing/2014/main" id="{47F3BAB5-0B80-CB45-BB6B-0285ECAF4E55}"/>
              </a:ext>
            </a:extLst>
          </p:cNvPr>
          <p:cNvCxnSpPr/>
          <p:nvPr userDrawn="1"/>
        </p:nvCxnSpPr>
        <p:spPr>
          <a:xfrm>
            <a:off x="609600" y="515815"/>
            <a:ext cx="10972800" cy="0"/>
          </a:xfrm>
          <a:prstGeom prst="line">
            <a:avLst/>
          </a:prstGeom>
          <a:ln w="38100">
            <a:solidFill>
              <a:srgbClr val="F3BD3A"/>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0AAB45C-3A34-0E4E-A9A4-9087BF8937CC}"/>
              </a:ext>
            </a:extLst>
          </p:cNvPr>
          <p:cNvPicPr>
            <a:picLocks noChangeAspect="1"/>
          </p:cNvPicPr>
          <p:nvPr userDrawn="1"/>
        </p:nvPicPr>
        <p:blipFill rotWithShape="1">
          <a:blip r:embed="rId2"/>
          <a:srcRect l="2198" t="8832" r="64981" b="8708"/>
          <a:stretch/>
        </p:blipFill>
        <p:spPr>
          <a:xfrm>
            <a:off x="10730279" y="5504687"/>
            <a:ext cx="901549" cy="939114"/>
          </a:xfrm>
          <a:prstGeom prst="rect">
            <a:avLst/>
          </a:prstGeom>
        </p:spPr>
      </p:pic>
    </p:spTree>
    <p:extLst>
      <p:ext uri="{BB962C8B-B14F-4D97-AF65-F5344CB8AC3E}">
        <p14:creationId xmlns:p14="http://schemas.microsoft.com/office/powerpoint/2010/main" val="178795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1E5C9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8491-144F-E94B-A147-E60F152CC23E}"/>
              </a:ext>
            </a:extLst>
          </p:cNvPr>
          <p:cNvSpPr>
            <a:spLocks noGrp="1"/>
          </p:cNvSpPr>
          <p:nvPr>
            <p:ph type="title" hasCustomPrompt="1"/>
          </p:nvPr>
        </p:nvSpPr>
        <p:spPr>
          <a:xfrm>
            <a:off x="609600" y="1676400"/>
            <a:ext cx="10737850" cy="2886075"/>
          </a:xfrm>
        </p:spPr>
        <p:txBody>
          <a:bodyPr anchor="ctr" anchorCtr="0"/>
          <a:lstStyle>
            <a:lvl1pPr>
              <a:defRPr sz="6000">
                <a:solidFill>
                  <a:schemeClr val="bg1"/>
                </a:solidFill>
              </a:defRPr>
            </a:lvl1pPr>
          </a:lstStyle>
          <a:p>
            <a:r>
              <a:rPr lang="en-US" dirty="0"/>
              <a:t>Divider slide</a:t>
            </a:r>
          </a:p>
        </p:txBody>
      </p:sp>
      <p:pic>
        <p:nvPicPr>
          <p:cNvPr id="3" name="Picture 2">
            <a:extLst>
              <a:ext uri="{FF2B5EF4-FFF2-40B4-BE49-F238E27FC236}">
                <a16:creationId xmlns:a16="http://schemas.microsoft.com/office/drawing/2014/main" id="{EA7BB010-C46D-A448-B8D8-FD74C7D4A45C}"/>
              </a:ext>
            </a:extLst>
          </p:cNvPr>
          <p:cNvPicPr>
            <a:picLocks noChangeAspect="1"/>
          </p:cNvPicPr>
          <p:nvPr userDrawn="1"/>
        </p:nvPicPr>
        <p:blipFill rotWithShape="1">
          <a:blip r:embed="rId2"/>
          <a:srcRect l="2425" t="8711" r="65030" b="9527"/>
          <a:stretch/>
        </p:blipFill>
        <p:spPr>
          <a:xfrm>
            <a:off x="10730279" y="5498756"/>
            <a:ext cx="901549" cy="939114"/>
          </a:xfrm>
          <a:prstGeom prst="rect">
            <a:avLst/>
          </a:prstGeom>
        </p:spPr>
      </p:pic>
    </p:spTree>
    <p:extLst>
      <p:ext uri="{BB962C8B-B14F-4D97-AF65-F5344CB8AC3E}">
        <p14:creationId xmlns:p14="http://schemas.microsoft.com/office/powerpoint/2010/main" val="249184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639097" y="494257"/>
            <a:ext cx="10705200" cy="9846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
        <p:nvSpPr>
          <p:cNvPr id="94" name="Google Shape;94;p17"/>
          <p:cNvSpPr txBox="1">
            <a:spLocks noGrp="1"/>
          </p:cNvSpPr>
          <p:nvPr>
            <p:ph type="body" idx="1"/>
          </p:nvPr>
        </p:nvSpPr>
        <p:spPr>
          <a:xfrm>
            <a:off x="828574" y="1662778"/>
            <a:ext cx="5181600" cy="43512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Clr>
                <a:schemeClr val="dk1"/>
              </a:buClr>
              <a:buSzPts val="1800"/>
              <a:buChar char="●"/>
              <a:defRPr/>
            </a:lvl1pPr>
            <a:lvl2pPr marL="914400" lvl="1" indent="-342900" algn="l" rtl="0">
              <a:lnSpc>
                <a:spcPct val="100000"/>
              </a:lnSpc>
              <a:spcBef>
                <a:spcPts val="2100"/>
              </a:spcBef>
              <a:spcAft>
                <a:spcPts val="0"/>
              </a:spcAft>
              <a:buClr>
                <a:schemeClr val="dk1"/>
              </a:buClr>
              <a:buSzPts val="1800"/>
              <a:buChar char="○"/>
              <a:defRPr/>
            </a:lvl2pPr>
            <a:lvl3pPr marL="1371600" lvl="2" indent="-342900" algn="l" rtl="0">
              <a:lnSpc>
                <a:spcPct val="100000"/>
              </a:lnSpc>
              <a:spcBef>
                <a:spcPts val="2100"/>
              </a:spcBef>
              <a:spcAft>
                <a:spcPts val="0"/>
              </a:spcAft>
              <a:buClr>
                <a:schemeClr val="dk1"/>
              </a:buClr>
              <a:buSzPts val="1800"/>
              <a:buChar char="■"/>
              <a:defRPr/>
            </a:lvl3pPr>
            <a:lvl4pPr marL="1828800" lvl="3" indent="-342900" algn="l" rtl="0">
              <a:lnSpc>
                <a:spcPct val="100000"/>
              </a:lnSpc>
              <a:spcBef>
                <a:spcPts val="2100"/>
              </a:spcBef>
              <a:spcAft>
                <a:spcPts val="0"/>
              </a:spcAft>
              <a:buClr>
                <a:schemeClr val="dk1"/>
              </a:buClr>
              <a:buSzPts val="1800"/>
              <a:buChar char="●"/>
              <a:defRPr/>
            </a:lvl4pPr>
            <a:lvl5pPr marL="2286000" lvl="4" indent="-342900" algn="l" rtl="0">
              <a:lnSpc>
                <a:spcPct val="100000"/>
              </a:lnSpc>
              <a:spcBef>
                <a:spcPts val="2100"/>
              </a:spcBef>
              <a:spcAft>
                <a:spcPts val="0"/>
              </a:spcAft>
              <a:buClr>
                <a:schemeClr val="dk1"/>
              </a:buClr>
              <a:buSzPts val="1800"/>
              <a:buChar char="○"/>
              <a:defRPr/>
            </a:lvl5pPr>
            <a:lvl6pPr marL="2743200" lvl="5" indent="-342900" algn="l" rtl="0">
              <a:lnSpc>
                <a:spcPct val="90000"/>
              </a:lnSpc>
              <a:spcBef>
                <a:spcPts val="2100"/>
              </a:spcBef>
              <a:spcAft>
                <a:spcPts val="0"/>
              </a:spcAft>
              <a:buClr>
                <a:schemeClr val="dk1"/>
              </a:buClr>
              <a:buSzPts val="1800"/>
              <a:buChar char="■"/>
              <a:defRPr/>
            </a:lvl6pPr>
            <a:lvl7pPr marL="3200400" lvl="6" indent="-342900" algn="l" rtl="0">
              <a:lnSpc>
                <a:spcPct val="90000"/>
              </a:lnSpc>
              <a:spcBef>
                <a:spcPts val="2100"/>
              </a:spcBef>
              <a:spcAft>
                <a:spcPts val="0"/>
              </a:spcAft>
              <a:buClr>
                <a:schemeClr val="dk1"/>
              </a:buClr>
              <a:buSzPts val="1800"/>
              <a:buChar char="●"/>
              <a:defRPr/>
            </a:lvl7pPr>
            <a:lvl8pPr marL="3657600" lvl="7" indent="-342900" algn="l" rtl="0">
              <a:lnSpc>
                <a:spcPct val="90000"/>
              </a:lnSpc>
              <a:spcBef>
                <a:spcPts val="2100"/>
              </a:spcBef>
              <a:spcAft>
                <a:spcPts val="0"/>
              </a:spcAft>
              <a:buClr>
                <a:schemeClr val="dk1"/>
              </a:buClr>
              <a:buSzPts val="1800"/>
              <a:buChar char="○"/>
              <a:defRPr/>
            </a:lvl8pPr>
            <a:lvl9pPr marL="4114800" lvl="8" indent="-342900" algn="l" rtl="0">
              <a:lnSpc>
                <a:spcPct val="90000"/>
              </a:lnSpc>
              <a:spcBef>
                <a:spcPts val="2100"/>
              </a:spcBef>
              <a:spcAft>
                <a:spcPts val="2100"/>
              </a:spcAft>
              <a:buClr>
                <a:schemeClr val="dk1"/>
              </a:buClr>
              <a:buSzPts val="1800"/>
              <a:buChar char="■"/>
              <a:defRPr/>
            </a:lvl9pPr>
          </a:lstStyle>
          <a:p>
            <a:endParaRPr/>
          </a:p>
        </p:txBody>
      </p:sp>
      <p:sp>
        <p:nvSpPr>
          <p:cNvPr id="95" name="Google Shape;95;p17"/>
          <p:cNvSpPr txBox="1">
            <a:spLocks noGrp="1"/>
          </p:cNvSpPr>
          <p:nvPr>
            <p:ph type="body" idx="2"/>
          </p:nvPr>
        </p:nvSpPr>
        <p:spPr>
          <a:xfrm>
            <a:off x="6162574" y="1662778"/>
            <a:ext cx="5181600" cy="43512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Clr>
                <a:schemeClr val="dk1"/>
              </a:buClr>
              <a:buSzPts val="1800"/>
              <a:buChar char="●"/>
              <a:defRPr/>
            </a:lvl1pPr>
            <a:lvl2pPr marL="914400" lvl="1" indent="-342900" algn="l" rtl="0">
              <a:lnSpc>
                <a:spcPct val="100000"/>
              </a:lnSpc>
              <a:spcBef>
                <a:spcPts val="2100"/>
              </a:spcBef>
              <a:spcAft>
                <a:spcPts val="0"/>
              </a:spcAft>
              <a:buClr>
                <a:schemeClr val="dk1"/>
              </a:buClr>
              <a:buSzPts val="1800"/>
              <a:buChar char="○"/>
              <a:defRPr/>
            </a:lvl2pPr>
            <a:lvl3pPr marL="1371600" lvl="2" indent="-342900" algn="l" rtl="0">
              <a:lnSpc>
                <a:spcPct val="100000"/>
              </a:lnSpc>
              <a:spcBef>
                <a:spcPts val="2100"/>
              </a:spcBef>
              <a:spcAft>
                <a:spcPts val="0"/>
              </a:spcAft>
              <a:buClr>
                <a:schemeClr val="dk1"/>
              </a:buClr>
              <a:buSzPts val="1800"/>
              <a:buChar char="■"/>
              <a:defRPr/>
            </a:lvl3pPr>
            <a:lvl4pPr marL="1828800" lvl="3" indent="-342900" algn="l" rtl="0">
              <a:lnSpc>
                <a:spcPct val="100000"/>
              </a:lnSpc>
              <a:spcBef>
                <a:spcPts val="2100"/>
              </a:spcBef>
              <a:spcAft>
                <a:spcPts val="0"/>
              </a:spcAft>
              <a:buClr>
                <a:schemeClr val="dk1"/>
              </a:buClr>
              <a:buSzPts val="1800"/>
              <a:buChar char="●"/>
              <a:defRPr/>
            </a:lvl4pPr>
            <a:lvl5pPr marL="2286000" lvl="4" indent="-342900" algn="l" rtl="0">
              <a:lnSpc>
                <a:spcPct val="100000"/>
              </a:lnSpc>
              <a:spcBef>
                <a:spcPts val="2100"/>
              </a:spcBef>
              <a:spcAft>
                <a:spcPts val="0"/>
              </a:spcAft>
              <a:buClr>
                <a:schemeClr val="dk1"/>
              </a:buClr>
              <a:buSzPts val="1800"/>
              <a:buChar char="○"/>
              <a:defRPr/>
            </a:lvl5pPr>
            <a:lvl6pPr marL="2743200" lvl="5" indent="-342900" algn="l" rtl="0">
              <a:lnSpc>
                <a:spcPct val="90000"/>
              </a:lnSpc>
              <a:spcBef>
                <a:spcPts val="2100"/>
              </a:spcBef>
              <a:spcAft>
                <a:spcPts val="0"/>
              </a:spcAft>
              <a:buClr>
                <a:schemeClr val="dk1"/>
              </a:buClr>
              <a:buSzPts val="1800"/>
              <a:buChar char="■"/>
              <a:defRPr/>
            </a:lvl6pPr>
            <a:lvl7pPr marL="3200400" lvl="6" indent="-342900" algn="l" rtl="0">
              <a:lnSpc>
                <a:spcPct val="90000"/>
              </a:lnSpc>
              <a:spcBef>
                <a:spcPts val="2100"/>
              </a:spcBef>
              <a:spcAft>
                <a:spcPts val="0"/>
              </a:spcAft>
              <a:buClr>
                <a:schemeClr val="dk1"/>
              </a:buClr>
              <a:buSzPts val="1800"/>
              <a:buChar char="●"/>
              <a:defRPr/>
            </a:lvl7pPr>
            <a:lvl8pPr marL="3657600" lvl="7" indent="-342900" algn="l" rtl="0">
              <a:lnSpc>
                <a:spcPct val="90000"/>
              </a:lnSpc>
              <a:spcBef>
                <a:spcPts val="2100"/>
              </a:spcBef>
              <a:spcAft>
                <a:spcPts val="0"/>
              </a:spcAft>
              <a:buClr>
                <a:schemeClr val="dk1"/>
              </a:buClr>
              <a:buSzPts val="1800"/>
              <a:buChar char="○"/>
              <a:defRPr/>
            </a:lvl8pPr>
            <a:lvl9pPr marL="4114800" lvl="8" indent="-342900" algn="l" rtl="0">
              <a:lnSpc>
                <a:spcPct val="90000"/>
              </a:lnSpc>
              <a:spcBef>
                <a:spcPts val="2100"/>
              </a:spcBef>
              <a:spcAft>
                <a:spcPts val="2100"/>
              </a:spcAft>
              <a:buClr>
                <a:schemeClr val="dk1"/>
              </a:buClr>
              <a:buSzPts val="1800"/>
              <a:buChar char="■"/>
              <a:defRPr/>
            </a:lvl9pPr>
          </a:lstStyle>
          <a:p>
            <a:endParaRPr/>
          </a:p>
        </p:txBody>
      </p:sp>
      <p:sp>
        <p:nvSpPr>
          <p:cNvPr id="96" name="Google Shape;96;p17"/>
          <p:cNvSpPr txBox="1">
            <a:spLocks noGrp="1"/>
          </p:cNvSpPr>
          <p:nvPr>
            <p:ph type="dt" idx="10"/>
          </p:nvPr>
        </p:nvSpPr>
        <p:spPr>
          <a:xfrm>
            <a:off x="6700686" y="6303299"/>
            <a:ext cx="12438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17"/>
          <p:cNvSpPr txBox="1">
            <a:spLocks noGrp="1"/>
          </p:cNvSpPr>
          <p:nvPr>
            <p:ph type="ftr" idx="11"/>
          </p:nvPr>
        </p:nvSpPr>
        <p:spPr>
          <a:xfrm>
            <a:off x="3939048" y="5648991"/>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8" name="Google Shape;98;p17"/>
          <p:cNvSpPr txBox="1">
            <a:spLocks noGrp="1"/>
          </p:cNvSpPr>
          <p:nvPr>
            <p:ph type="sldNum" idx="12"/>
          </p:nvPr>
        </p:nvSpPr>
        <p:spPr>
          <a:xfrm>
            <a:off x="11583627" y="5832219"/>
            <a:ext cx="430200" cy="36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9205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64"/>
        <p:cNvGrpSpPr/>
        <p:nvPr/>
      </p:nvGrpSpPr>
      <p:grpSpPr>
        <a:xfrm>
          <a:off x="0" y="0"/>
          <a:ext cx="0" cy="0"/>
          <a:chOff x="0" y="0"/>
          <a:chExt cx="0" cy="0"/>
        </a:xfrm>
      </p:grpSpPr>
      <p:sp>
        <p:nvSpPr>
          <p:cNvPr id="65" name="Google Shape;65;p1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7998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2389717" y="4800600"/>
            <a:ext cx="73152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
        <p:nvSpPr>
          <p:cNvPr id="87" name="Google Shape;87;p16"/>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8" name="Google Shape;88;p16"/>
          <p:cNvSpPr txBox="1">
            <a:spLocks noGrp="1"/>
          </p:cNvSpPr>
          <p:nvPr>
            <p:ph type="body" idx="1"/>
          </p:nvPr>
        </p:nvSpPr>
        <p:spPr>
          <a:xfrm>
            <a:off x="2389717" y="5367338"/>
            <a:ext cx="73152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100"/>
              </a:spcBef>
              <a:spcAft>
                <a:spcPts val="0"/>
              </a:spcAft>
              <a:buClr>
                <a:schemeClr val="dk1"/>
              </a:buClr>
              <a:buSzPts val="1200"/>
              <a:buNone/>
              <a:defRPr sz="1200"/>
            </a:lvl2pPr>
            <a:lvl3pPr marL="1371600" lvl="2" indent="-228600" algn="l" rtl="0">
              <a:spcBef>
                <a:spcPts val="2100"/>
              </a:spcBef>
              <a:spcAft>
                <a:spcPts val="0"/>
              </a:spcAft>
              <a:buClr>
                <a:schemeClr val="dk1"/>
              </a:buClr>
              <a:buSzPts val="1000"/>
              <a:buNone/>
              <a:defRPr sz="1000"/>
            </a:lvl3pPr>
            <a:lvl4pPr marL="1828800" lvl="3" indent="-228600" algn="l" rtl="0">
              <a:spcBef>
                <a:spcPts val="2100"/>
              </a:spcBef>
              <a:spcAft>
                <a:spcPts val="0"/>
              </a:spcAft>
              <a:buClr>
                <a:schemeClr val="dk1"/>
              </a:buClr>
              <a:buSzPts val="900"/>
              <a:buNone/>
              <a:defRPr sz="900"/>
            </a:lvl4pPr>
            <a:lvl5pPr marL="2286000" lvl="4" indent="-228600" algn="l" rtl="0">
              <a:spcBef>
                <a:spcPts val="2100"/>
              </a:spcBef>
              <a:spcAft>
                <a:spcPts val="0"/>
              </a:spcAft>
              <a:buClr>
                <a:schemeClr val="dk1"/>
              </a:buClr>
              <a:buSzPts val="900"/>
              <a:buNone/>
              <a:defRPr sz="900"/>
            </a:lvl5pPr>
            <a:lvl6pPr marL="2743200" lvl="5" indent="-228600" algn="l" rtl="0">
              <a:spcBef>
                <a:spcPts val="2100"/>
              </a:spcBef>
              <a:spcAft>
                <a:spcPts val="0"/>
              </a:spcAft>
              <a:buClr>
                <a:schemeClr val="dk1"/>
              </a:buClr>
              <a:buSzPts val="900"/>
              <a:buNone/>
              <a:defRPr sz="900"/>
            </a:lvl6pPr>
            <a:lvl7pPr marL="3200400" lvl="6" indent="-228600" algn="l" rtl="0">
              <a:spcBef>
                <a:spcPts val="2100"/>
              </a:spcBef>
              <a:spcAft>
                <a:spcPts val="0"/>
              </a:spcAft>
              <a:buClr>
                <a:schemeClr val="dk1"/>
              </a:buClr>
              <a:buSzPts val="900"/>
              <a:buNone/>
              <a:defRPr sz="900"/>
            </a:lvl7pPr>
            <a:lvl8pPr marL="3657600" lvl="7" indent="-228600" algn="l" rtl="0">
              <a:spcBef>
                <a:spcPts val="2100"/>
              </a:spcBef>
              <a:spcAft>
                <a:spcPts val="0"/>
              </a:spcAft>
              <a:buClr>
                <a:schemeClr val="dk1"/>
              </a:buClr>
              <a:buSzPts val="900"/>
              <a:buNone/>
              <a:defRPr sz="900"/>
            </a:lvl8pPr>
            <a:lvl9pPr marL="4114800" lvl="8" indent="-228600" algn="l" rtl="0">
              <a:spcBef>
                <a:spcPts val="2100"/>
              </a:spcBef>
              <a:spcAft>
                <a:spcPts val="2100"/>
              </a:spcAft>
              <a:buClr>
                <a:schemeClr val="dk1"/>
              </a:buClr>
              <a:buSzPts val="900"/>
              <a:buNone/>
              <a:defRPr sz="900"/>
            </a:lvl9pPr>
          </a:lstStyle>
          <a:p>
            <a:endParaRPr/>
          </a:p>
        </p:txBody>
      </p:sp>
      <p:sp>
        <p:nvSpPr>
          <p:cNvPr id="89" name="Google Shape;89;p16"/>
          <p:cNvSpPr txBox="1">
            <a:spLocks noGrp="1"/>
          </p:cNvSpPr>
          <p:nvPr>
            <p:ph type="dt" idx="10"/>
          </p:nvPr>
        </p:nvSpPr>
        <p:spPr>
          <a:xfrm>
            <a:off x="609600" y="6356351"/>
            <a:ext cx="28449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0" name="Google Shape;90;p16"/>
          <p:cNvSpPr txBox="1">
            <a:spLocks noGrp="1"/>
          </p:cNvSpPr>
          <p:nvPr>
            <p:ph type="ftr" idx="11"/>
          </p:nvPr>
        </p:nvSpPr>
        <p:spPr>
          <a:xfrm>
            <a:off x="4165600" y="6356351"/>
            <a:ext cx="38607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1" name="Google Shape;91;p16"/>
          <p:cNvSpPr txBox="1">
            <a:spLocks noGrp="1"/>
          </p:cNvSpPr>
          <p:nvPr>
            <p:ph type="sldNum" idx="12"/>
          </p:nvPr>
        </p:nvSpPr>
        <p:spPr>
          <a:xfrm>
            <a:off x="8737600" y="6356351"/>
            <a:ext cx="28449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2256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BFB0DB-5048-8248-95A5-04D7D640B054}"/>
              </a:ext>
            </a:extLst>
          </p:cNvPr>
          <p:cNvSpPr>
            <a:spLocks noGrp="1"/>
          </p:cNvSpPr>
          <p:nvPr>
            <p:ph type="title"/>
          </p:nvPr>
        </p:nvSpPr>
        <p:spPr>
          <a:xfrm>
            <a:off x="609600" y="693368"/>
            <a:ext cx="10972800" cy="870389"/>
          </a:xfrm>
          <a:prstGeom prst="rect">
            <a:avLst/>
          </a:prstGeom>
        </p:spPr>
        <p:txBody>
          <a:bodyPr vert="horz" lIns="91440" tIns="45720" rIns="91440" bIns="45720" rtlCol="0" anchor="t" anchorCtr="0">
            <a:noAutofit/>
          </a:bodyPr>
          <a:lstStyle/>
          <a:p>
            <a:r>
              <a:rPr lang="en-US" dirty="0"/>
              <a:t>Title goes here</a:t>
            </a:r>
            <a:br>
              <a:rPr lang="en-US" dirty="0"/>
            </a:br>
            <a:r>
              <a:rPr lang="en-US" dirty="0"/>
              <a:t>Title goes here</a:t>
            </a:r>
          </a:p>
        </p:txBody>
      </p:sp>
      <p:sp>
        <p:nvSpPr>
          <p:cNvPr id="3" name="Text Placeholder 2">
            <a:extLst>
              <a:ext uri="{FF2B5EF4-FFF2-40B4-BE49-F238E27FC236}">
                <a16:creationId xmlns:a16="http://schemas.microsoft.com/office/drawing/2014/main" id="{D2B11A7E-3818-0741-B0E5-6885D8D08E6F}"/>
              </a:ext>
            </a:extLst>
          </p:cNvPr>
          <p:cNvSpPr>
            <a:spLocks noGrp="1"/>
          </p:cNvSpPr>
          <p:nvPr>
            <p:ph type="body" idx="1"/>
          </p:nvPr>
        </p:nvSpPr>
        <p:spPr>
          <a:xfrm>
            <a:off x="609600" y="1934816"/>
            <a:ext cx="10972800" cy="428903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6944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6" r:id="rId6"/>
    <p:sldLayoutId id="2147483657" r:id="rId7"/>
    <p:sldLayoutId id="2147483658" r:id="rId8"/>
  </p:sldLayoutIdLst>
  <p:txStyles>
    <p:titleStyle>
      <a:lvl1pPr algn="l" defTabSz="914400" rtl="0" eaLnBrk="1" latinLnBrk="0" hangingPunct="1">
        <a:lnSpc>
          <a:spcPct val="90000"/>
        </a:lnSpc>
        <a:spcBef>
          <a:spcPct val="0"/>
        </a:spcBef>
        <a:buNone/>
        <a:defRPr sz="2800" b="1" i="0" kern="1200">
          <a:solidFill>
            <a:srgbClr val="1E5C9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4D4E4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84" userDrawn="1">
          <p15:clr>
            <a:srgbClr val="F26B43"/>
          </p15:clr>
        </p15:guide>
        <p15:guide id="3" pos="7296" userDrawn="1">
          <p15:clr>
            <a:srgbClr val="F26B43"/>
          </p15:clr>
        </p15:guide>
        <p15:guide id="4" orient="horz" pos="432" userDrawn="1">
          <p15:clr>
            <a:srgbClr val="F26B43"/>
          </p15:clr>
        </p15:guide>
        <p15:guide id="5"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k12.wa.us/policy-funding/special-education-funding-and-finance/inclusionary-practices-professional-development-projec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7E7263-C6B8-1941-868E-D2176D18E184}"/>
              </a:ext>
            </a:extLst>
          </p:cNvPr>
          <p:cNvSpPr/>
          <p:nvPr/>
        </p:nvSpPr>
        <p:spPr>
          <a:xfrm>
            <a:off x="0" y="19960"/>
            <a:ext cx="12192000" cy="5108448"/>
          </a:xfrm>
          <a:prstGeom prst="rect">
            <a:avLst/>
          </a:prstGeom>
          <a:solidFill>
            <a:srgbClr val="1E5C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2">
            <a:extLst>
              <a:ext uri="{FF2B5EF4-FFF2-40B4-BE49-F238E27FC236}">
                <a16:creationId xmlns:a16="http://schemas.microsoft.com/office/drawing/2014/main" id="{A51EF404-622B-A447-B628-93365329224F}"/>
              </a:ext>
            </a:extLst>
          </p:cNvPr>
          <p:cNvSpPr txBox="1">
            <a:spLocks/>
          </p:cNvSpPr>
          <p:nvPr/>
        </p:nvSpPr>
        <p:spPr>
          <a:xfrm>
            <a:off x="953096" y="1485900"/>
            <a:ext cx="10099217" cy="2176569"/>
          </a:xfrm>
          <a:prstGeom prst="rect">
            <a:avLst/>
          </a:prstGeom>
        </p:spPr>
        <p:txBody>
          <a:bodyPr/>
          <a:lstStyle>
            <a:lvl1pPr algn="l" defTabSz="914400" rtl="0" eaLnBrk="1" latinLnBrk="0" hangingPunct="1">
              <a:lnSpc>
                <a:spcPct val="90000"/>
              </a:lnSpc>
              <a:spcBef>
                <a:spcPct val="0"/>
              </a:spcBef>
              <a:buNone/>
              <a:defRPr sz="2400" b="0" i="0" kern="1200">
                <a:solidFill>
                  <a:schemeClr val="tx1"/>
                </a:solidFill>
                <a:latin typeface="Lato Light" panose="020F0302020204030203" pitchFamily="34" charset="77"/>
                <a:ea typeface="+mj-ea"/>
                <a:cs typeface="+mj-cs"/>
              </a:defRPr>
            </a:lvl1pPr>
          </a:lstStyle>
          <a:p>
            <a:r>
              <a:rPr lang="en-US" sz="6600" dirty="0">
                <a:solidFill>
                  <a:schemeClr val="bg1"/>
                </a:solidFill>
                <a:latin typeface="Arial" panose="020B0604020202020204" pitchFamily="34" charset="0"/>
                <a:cs typeface="Arial" panose="020B0604020202020204" pitchFamily="34" charset="0"/>
              </a:rPr>
              <a:t>A Community Conversation</a:t>
            </a:r>
          </a:p>
        </p:txBody>
      </p:sp>
      <p:pic>
        <p:nvPicPr>
          <p:cNvPr id="5" name="Picture 4" descr="A picture containing graphical user interface&#10;&#10;Description automatically generated">
            <a:extLst>
              <a:ext uri="{FF2B5EF4-FFF2-40B4-BE49-F238E27FC236}">
                <a16:creationId xmlns:a16="http://schemas.microsoft.com/office/drawing/2014/main" id="{B83B951D-F889-104B-B54A-066E43E05CD6}"/>
              </a:ext>
            </a:extLst>
          </p:cNvPr>
          <p:cNvPicPr>
            <a:picLocks noChangeAspect="1"/>
          </p:cNvPicPr>
          <p:nvPr/>
        </p:nvPicPr>
        <p:blipFill>
          <a:blip r:embed="rId2"/>
          <a:stretch>
            <a:fillRect/>
          </a:stretch>
        </p:blipFill>
        <p:spPr>
          <a:xfrm>
            <a:off x="8780929" y="5352458"/>
            <a:ext cx="2947244" cy="1222028"/>
          </a:xfrm>
          <a:prstGeom prst="rect">
            <a:avLst/>
          </a:prstGeom>
        </p:spPr>
      </p:pic>
      <p:sp>
        <p:nvSpPr>
          <p:cNvPr id="4" name="TextBox 3">
            <a:extLst>
              <a:ext uri="{FF2B5EF4-FFF2-40B4-BE49-F238E27FC236}">
                <a16:creationId xmlns:a16="http://schemas.microsoft.com/office/drawing/2014/main" id="{B111C0F7-9BF6-2C49-8827-711545930DE7}"/>
              </a:ext>
            </a:extLst>
          </p:cNvPr>
          <p:cNvSpPr txBox="1"/>
          <p:nvPr/>
        </p:nvSpPr>
        <p:spPr>
          <a:xfrm>
            <a:off x="953096" y="3906479"/>
            <a:ext cx="10285808" cy="769441"/>
          </a:xfrm>
          <a:prstGeom prst="rect">
            <a:avLst/>
          </a:prstGeom>
          <a:noFill/>
        </p:spPr>
        <p:txBody>
          <a:bodyPr wrap="square" rtlCol="0">
            <a:spAutoFit/>
          </a:bodyPr>
          <a:lstStyle/>
          <a:p>
            <a:r>
              <a:rPr lang="en-US" sz="4400" dirty="0">
                <a:solidFill>
                  <a:schemeClr val="bg1"/>
                </a:solidFill>
                <a:latin typeface="Arial" panose="020B0604020202020204" pitchFamily="34" charset="0"/>
                <a:cs typeface="Arial" panose="020B0604020202020204" pitchFamily="34" charset="0"/>
              </a:rPr>
              <a:t>Inclusionary Practices Project</a:t>
            </a:r>
          </a:p>
        </p:txBody>
      </p:sp>
    </p:spTree>
    <p:extLst>
      <p:ext uri="{BB962C8B-B14F-4D97-AF65-F5344CB8AC3E}">
        <p14:creationId xmlns:p14="http://schemas.microsoft.com/office/powerpoint/2010/main" val="422334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sp>
        <p:nvSpPr>
          <p:cNvPr id="171" name="Rectangle 170">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Google Shape;165;p27"/>
          <p:cNvSpPr txBox="1">
            <a:spLocks noGrp="1"/>
          </p:cNvSpPr>
          <p:nvPr>
            <p:ph type="title"/>
          </p:nvPr>
        </p:nvSpPr>
        <p:spPr>
          <a:xfrm>
            <a:off x="4380588" y="965199"/>
            <a:ext cx="6766078" cy="4927601"/>
          </a:xfrm>
          <a:prstGeom prst="rect">
            <a:avLst/>
          </a:prstGeom>
        </p:spPr>
        <p:txBody>
          <a:bodyPr spcFirstLastPara="1" vert="horz" lIns="91440" tIns="45720" rIns="91440" bIns="45720" rtlCol="0" anchor="ctr" anchorCtr="0">
            <a:normAutofit/>
          </a:bodyPr>
          <a:lstStyle/>
          <a:p>
            <a:pPr lvl="0">
              <a:spcAft>
                <a:spcPts val="2100"/>
              </a:spcAft>
              <a:buClr>
                <a:schemeClr val="dk1"/>
              </a:buClr>
              <a:buSzPts val="3200"/>
            </a:pPr>
            <a:r>
              <a:rPr lang="en-US" sz="3800" b="0" kern="1200" dirty="0">
                <a:solidFill>
                  <a:schemeClr val="tx1">
                    <a:lumMod val="85000"/>
                    <a:lumOff val="15000"/>
                  </a:schemeClr>
                </a:solidFill>
              </a:rPr>
              <a:t>What does inclusion and belonging look like, sound like and feel like to you?</a:t>
            </a:r>
          </a:p>
        </p:txBody>
      </p:sp>
      <p:sp>
        <p:nvSpPr>
          <p:cNvPr id="166" name="Google Shape;166;p27"/>
          <p:cNvSpPr txBox="1">
            <a:spLocks noGrp="1"/>
          </p:cNvSpPr>
          <p:nvPr>
            <p:ph type="body" idx="1"/>
          </p:nvPr>
        </p:nvSpPr>
        <p:spPr>
          <a:xfrm>
            <a:off x="321565" y="965198"/>
            <a:ext cx="3409630" cy="4927602"/>
          </a:xfrm>
          <a:prstGeom prst="rect">
            <a:avLst/>
          </a:prstGeom>
        </p:spPr>
        <p:txBody>
          <a:bodyPr spcFirstLastPara="1" vert="horz" lIns="91440" tIns="45720" rIns="91440" bIns="45720" rtlCol="0" anchor="ctr" anchorCtr="0">
            <a:normAutofit/>
          </a:bodyPr>
          <a:lstStyle/>
          <a:p>
            <a:pPr marL="0" lvl="0" indent="0" algn="ctr">
              <a:lnSpc>
                <a:spcPct val="90000"/>
              </a:lnSpc>
              <a:spcAft>
                <a:spcPts val="2100"/>
              </a:spcAft>
              <a:buClr>
                <a:schemeClr val="dk1"/>
              </a:buClr>
              <a:buSzPts val="3200"/>
              <a:buNone/>
            </a:pPr>
            <a:r>
              <a:rPr lang="en-US" sz="4000" kern="1200" dirty="0">
                <a:solidFill>
                  <a:srgbClr val="1E5C97"/>
                </a:solidFill>
              </a:rPr>
              <a:t>Small Group Discussion</a:t>
            </a:r>
          </a:p>
        </p:txBody>
      </p:sp>
      <p:cxnSp>
        <p:nvCxnSpPr>
          <p:cNvPr id="173" name="Straight Connector 172">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79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B64D-5B3C-974D-8CA8-E383B1EC9726}"/>
              </a:ext>
            </a:extLst>
          </p:cNvPr>
          <p:cNvSpPr>
            <a:spLocks noGrp="1"/>
          </p:cNvSpPr>
          <p:nvPr>
            <p:ph type="title"/>
          </p:nvPr>
        </p:nvSpPr>
        <p:spPr>
          <a:xfrm>
            <a:off x="609600" y="1485900"/>
            <a:ext cx="10737850" cy="3076575"/>
          </a:xfrm>
        </p:spPr>
        <p:txBody>
          <a:bodyPr/>
          <a:lstStyle/>
          <a:p>
            <a:r>
              <a:rPr lang="en-US" b="0" dirty="0"/>
              <a:t>Large Group Share Out</a:t>
            </a:r>
          </a:p>
        </p:txBody>
      </p:sp>
      <p:cxnSp>
        <p:nvCxnSpPr>
          <p:cNvPr id="5" name="Straight Connector 4">
            <a:extLst>
              <a:ext uri="{FF2B5EF4-FFF2-40B4-BE49-F238E27FC236}">
                <a16:creationId xmlns:a16="http://schemas.microsoft.com/office/drawing/2014/main" id="{6CC08AE1-0810-2F4B-B4EF-CFD7E5DAEB8D}"/>
              </a:ext>
            </a:extLst>
          </p:cNvPr>
          <p:cNvCxnSpPr/>
          <p:nvPr/>
        </p:nvCxnSpPr>
        <p:spPr>
          <a:xfrm>
            <a:off x="609600" y="5209953"/>
            <a:ext cx="1102241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654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body" idx="4294967295"/>
          </p:nvPr>
        </p:nvSpPr>
        <p:spPr>
          <a:xfrm>
            <a:off x="910166" y="1176867"/>
            <a:ext cx="10466671" cy="45259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2100"/>
              </a:spcAft>
              <a:buClr>
                <a:srgbClr val="4584D3"/>
              </a:buClr>
              <a:buSzPts val="4400"/>
              <a:buNone/>
            </a:pPr>
            <a:r>
              <a:rPr lang="en-US" sz="4800" dirty="0">
                <a:solidFill>
                  <a:srgbClr val="1E5C97"/>
                </a:solidFill>
              </a:rPr>
              <a:t>Advancing the vision of inclusive schools and communities in Washington will require collaborative efforts among educators, families, and community professionals.</a:t>
            </a:r>
            <a:endParaRPr sz="4800" dirty="0">
              <a:solidFill>
                <a:srgbClr val="1E5C97"/>
              </a:solidFill>
            </a:endParaRPr>
          </a:p>
        </p:txBody>
      </p:sp>
    </p:spTree>
    <p:extLst>
      <p:ext uri="{BB962C8B-B14F-4D97-AF65-F5344CB8AC3E}">
        <p14:creationId xmlns:p14="http://schemas.microsoft.com/office/powerpoint/2010/main" val="4057874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Google Shape;183;p30"/>
          <p:cNvPicPr preferRelativeResize="0"/>
          <p:nvPr/>
        </p:nvPicPr>
        <p:blipFill>
          <a:blip r:embed="rId3">
            <a:alphaModFix/>
          </a:blip>
          <a:stretch>
            <a:fillRect/>
          </a:stretch>
        </p:blipFill>
        <p:spPr>
          <a:xfrm>
            <a:off x="1571349" y="71072"/>
            <a:ext cx="6742725" cy="6742750"/>
          </a:xfrm>
          <a:prstGeom prst="rect">
            <a:avLst/>
          </a:prstGeom>
          <a:noFill/>
          <a:ln>
            <a:noFill/>
          </a:ln>
        </p:spPr>
      </p:pic>
      <p:sp>
        <p:nvSpPr>
          <p:cNvPr id="184" name="Google Shape;184;p30"/>
          <p:cNvSpPr txBox="1"/>
          <p:nvPr/>
        </p:nvSpPr>
        <p:spPr>
          <a:xfrm rot="-5400000">
            <a:off x="-2361624" y="2880547"/>
            <a:ext cx="6382870" cy="1123800"/>
          </a:xfrm>
          <a:prstGeom prst="rect">
            <a:avLst/>
          </a:prstGeom>
          <a:solidFill>
            <a:srgbClr val="F3BD3A"/>
          </a:solid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None/>
            </a:pPr>
            <a:r>
              <a:rPr lang="en-US" sz="4400" dirty="0">
                <a:latin typeface="Arial" panose="020B0604020202020204" pitchFamily="34" charset="0"/>
                <a:ea typeface="PT Sans Narrow"/>
                <a:cs typeface="Arial" panose="020B0604020202020204" pitchFamily="34" charset="0"/>
                <a:sym typeface="PT Sans Narrow"/>
              </a:rPr>
              <a:t>It Takes a Community</a:t>
            </a:r>
            <a:endParaRPr sz="4400" dirty="0">
              <a:latin typeface="Arial" panose="020B0604020202020204" pitchFamily="34" charset="0"/>
              <a:ea typeface="PT Sans Narrow"/>
              <a:cs typeface="Arial" panose="020B0604020202020204" pitchFamily="34" charset="0"/>
              <a:sym typeface="PT Sans Narrow"/>
            </a:endParaRPr>
          </a:p>
        </p:txBody>
      </p:sp>
      <p:sp>
        <p:nvSpPr>
          <p:cNvPr id="185" name="Google Shape;185;p30"/>
          <p:cNvSpPr txBox="1"/>
          <p:nvPr/>
        </p:nvSpPr>
        <p:spPr>
          <a:xfrm>
            <a:off x="8493711" y="569258"/>
            <a:ext cx="3430378" cy="5719483"/>
          </a:xfrm>
          <a:prstGeom prst="rect">
            <a:avLst/>
          </a:prstGeom>
          <a:solidFill>
            <a:srgbClr val="F3BD3A"/>
          </a:solidFill>
          <a:ln>
            <a:noFill/>
          </a:ln>
        </p:spPr>
        <p:txBody>
          <a:bodyPr spcFirstLastPara="1" wrap="square" lIns="91425" tIns="91425" rIns="91425" bIns="91425" anchor="t" anchorCtr="0">
            <a:noAutofit/>
          </a:bodyPr>
          <a:lstStyle/>
          <a:p>
            <a:pPr marL="0" lvl="0" indent="0" algn="ctr" rtl="0">
              <a:spcBef>
                <a:spcPts val="1200"/>
              </a:spcBef>
              <a:spcAft>
                <a:spcPts val="0"/>
              </a:spcAft>
              <a:buNone/>
            </a:pPr>
            <a:r>
              <a:rPr lang="en-US" sz="3200" dirty="0">
                <a:latin typeface="Arial" panose="020B0604020202020204" pitchFamily="34" charset="0"/>
                <a:ea typeface="Open Sans"/>
                <a:cs typeface="Arial" panose="020B0604020202020204" pitchFamily="34" charset="0"/>
                <a:sym typeface="Open Sans"/>
              </a:rPr>
              <a:t>Positive Student Outcomes</a:t>
            </a:r>
            <a:endParaRPr sz="3200" dirty="0">
              <a:latin typeface="Arial" panose="020B0604020202020204" pitchFamily="34" charset="0"/>
              <a:ea typeface="Open Sans"/>
              <a:cs typeface="Arial" panose="020B0604020202020204" pitchFamily="34" charset="0"/>
              <a:sym typeface="Open Sans"/>
            </a:endParaRPr>
          </a:p>
          <a:p>
            <a:pPr marL="0" lvl="0" indent="0" algn="l" rtl="0">
              <a:spcBef>
                <a:spcPts val="0"/>
              </a:spcBef>
              <a:spcAft>
                <a:spcPts val="0"/>
              </a:spcAft>
              <a:buNone/>
            </a:pPr>
            <a:endParaRPr sz="2400" dirty="0">
              <a:latin typeface="Arial" panose="020B0604020202020204" pitchFamily="34" charset="0"/>
              <a:ea typeface="Open Sans"/>
              <a:cs typeface="Arial" panose="020B0604020202020204" pitchFamily="34" charset="0"/>
              <a:sym typeface="Open Sans"/>
            </a:endParaRPr>
          </a:p>
          <a:p>
            <a:pPr marL="419100" lvl="0" indent="-342900" algn="l" rtl="0">
              <a:spcBef>
                <a:spcPts val="0"/>
              </a:spcBef>
              <a:spcAft>
                <a:spcPts val="0"/>
              </a:spcAft>
              <a:buClr>
                <a:srgbClr val="4D4E4D"/>
              </a:buClr>
              <a:buSzPts val="2400"/>
              <a:buFont typeface="Arial" panose="020B0604020202020204" pitchFamily="34" charset="0"/>
              <a:buChar char="•"/>
            </a:pPr>
            <a:r>
              <a:rPr lang="en-US" sz="2800" dirty="0">
                <a:latin typeface="Arial" panose="020B0604020202020204" pitchFamily="34" charset="0"/>
                <a:ea typeface="Open Sans"/>
                <a:cs typeface="Arial" panose="020B0604020202020204" pitchFamily="34" charset="0"/>
                <a:sym typeface="Open Sans"/>
              </a:rPr>
              <a:t>Healthy Relationships</a:t>
            </a:r>
            <a:endParaRPr sz="2800" dirty="0">
              <a:latin typeface="Arial" panose="020B0604020202020204" pitchFamily="34" charset="0"/>
              <a:ea typeface="Open Sans"/>
              <a:cs typeface="Arial" panose="020B0604020202020204" pitchFamily="34" charset="0"/>
              <a:sym typeface="Open Sans"/>
            </a:endParaRPr>
          </a:p>
          <a:p>
            <a:pPr marL="342900" lvl="0" indent="-342900" algn="l" rtl="0">
              <a:spcBef>
                <a:spcPts val="0"/>
              </a:spcBef>
              <a:spcAft>
                <a:spcPts val="0"/>
              </a:spcAft>
              <a:buClr>
                <a:srgbClr val="4D4E4D"/>
              </a:buClr>
              <a:buFont typeface="Arial" panose="020B0604020202020204" pitchFamily="34" charset="0"/>
              <a:buChar char="•"/>
            </a:pPr>
            <a:endParaRPr sz="2800" dirty="0">
              <a:latin typeface="Arial" panose="020B0604020202020204" pitchFamily="34" charset="0"/>
              <a:ea typeface="Open Sans"/>
              <a:cs typeface="Arial" panose="020B0604020202020204" pitchFamily="34" charset="0"/>
              <a:sym typeface="Open Sans"/>
            </a:endParaRPr>
          </a:p>
          <a:p>
            <a:pPr marL="419100" lvl="0" indent="-342900" algn="l" rtl="0">
              <a:spcBef>
                <a:spcPts val="0"/>
              </a:spcBef>
              <a:spcAft>
                <a:spcPts val="0"/>
              </a:spcAft>
              <a:buClr>
                <a:srgbClr val="4D4E4D"/>
              </a:buClr>
              <a:buSzPts val="2400"/>
              <a:buFont typeface="Arial" panose="020B0604020202020204" pitchFamily="34" charset="0"/>
              <a:buChar char="•"/>
            </a:pPr>
            <a:r>
              <a:rPr lang="en-US" sz="2800" dirty="0">
                <a:latin typeface="Arial" panose="020B0604020202020204" pitchFamily="34" charset="0"/>
                <a:ea typeface="Open Sans"/>
                <a:cs typeface="Arial" panose="020B0604020202020204" pitchFamily="34" charset="0"/>
                <a:sym typeface="Open Sans"/>
              </a:rPr>
              <a:t>School, Work and Life Success</a:t>
            </a:r>
            <a:endParaRPr sz="2800" dirty="0">
              <a:latin typeface="Arial" panose="020B0604020202020204" pitchFamily="34" charset="0"/>
              <a:ea typeface="Open Sans"/>
              <a:cs typeface="Arial" panose="020B0604020202020204" pitchFamily="34" charset="0"/>
              <a:sym typeface="Open Sans"/>
            </a:endParaRPr>
          </a:p>
          <a:p>
            <a:pPr marL="342900" lvl="0" indent="-342900" algn="l" rtl="0">
              <a:spcBef>
                <a:spcPts val="0"/>
              </a:spcBef>
              <a:spcAft>
                <a:spcPts val="0"/>
              </a:spcAft>
              <a:buClr>
                <a:srgbClr val="4D4E4D"/>
              </a:buClr>
              <a:buFont typeface="Arial" panose="020B0604020202020204" pitchFamily="34" charset="0"/>
              <a:buChar char="•"/>
            </a:pPr>
            <a:endParaRPr sz="2800" dirty="0">
              <a:latin typeface="Arial" panose="020B0604020202020204" pitchFamily="34" charset="0"/>
              <a:ea typeface="Open Sans"/>
              <a:cs typeface="Arial" panose="020B0604020202020204" pitchFamily="34" charset="0"/>
              <a:sym typeface="Open Sans"/>
            </a:endParaRPr>
          </a:p>
          <a:p>
            <a:pPr marL="419100" lvl="0" indent="-342900" algn="l" rtl="0">
              <a:spcBef>
                <a:spcPts val="0"/>
              </a:spcBef>
              <a:spcAft>
                <a:spcPts val="0"/>
              </a:spcAft>
              <a:buClr>
                <a:srgbClr val="4D4E4D"/>
              </a:buClr>
              <a:buSzPts val="2400"/>
              <a:buFont typeface="Arial" panose="020B0604020202020204" pitchFamily="34" charset="0"/>
              <a:buChar char="•"/>
            </a:pPr>
            <a:r>
              <a:rPr lang="en-US" sz="2800" dirty="0">
                <a:latin typeface="Arial" panose="020B0604020202020204" pitchFamily="34" charset="0"/>
                <a:ea typeface="Open Sans"/>
                <a:cs typeface="Arial" panose="020B0604020202020204" pitchFamily="34" charset="0"/>
                <a:sym typeface="Open Sans"/>
              </a:rPr>
              <a:t>Active Community Involvement</a:t>
            </a:r>
            <a:endParaRPr sz="2800" dirty="0">
              <a:latin typeface="Arial" panose="020B0604020202020204" pitchFamily="34" charset="0"/>
              <a:ea typeface="Open Sans"/>
              <a:cs typeface="Arial" panose="020B0604020202020204" pitchFamily="34" charset="0"/>
              <a:sym typeface="Open Sans"/>
            </a:endParaRPr>
          </a:p>
          <a:p>
            <a:pPr marL="0" lvl="0" indent="0" algn="l" rtl="0">
              <a:spcBef>
                <a:spcPts val="0"/>
              </a:spcBef>
              <a:spcAft>
                <a:spcPts val="0"/>
              </a:spcAft>
              <a:buNone/>
            </a:pPr>
            <a:endParaRPr dirty="0">
              <a:latin typeface="Open Sans"/>
              <a:ea typeface="Open Sans"/>
              <a:cs typeface="Open Sans"/>
              <a:sym typeface="Open Sans"/>
            </a:endParaRPr>
          </a:p>
        </p:txBody>
      </p:sp>
    </p:spTree>
    <p:extLst>
      <p:ext uri="{BB962C8B-B14F-4D97-AF65-F5344CB8AC3E}">
        <p14:creationId xmlns:p14="http://schemas.microsoft.com/office/powerpoint/2010/main" val="2692471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a:spLocks noGrp="1"/>
          </p:cNvSpPr>
          <p:nvPr>
            <p:ph type="title"/>
          </p:nvPr>
        </p:nvSpPr>
        <p:spPr>
          <a:xfrm>
            <a:off x="609600" y="1028700"/>
            <a:ext cx="10972800" cy="1463487"/>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4584D3"/>
              </a:buClr>
              <a:buSzPts val="3959"/>
              <a:buFont typeface="Calibri"/>
              <a:buNone/>
            </a:pPr>
            <a:r>
              <a:rPr lang="en-US" sz="4000" b="0" dirty="0">
                <a:solidFill>
                  <a:srgbClr val="4584D3"/>
                </a:solidFill>
              </a:rPr>
              <a:t>{Insert information about inclusive practices work in your school or district}</a:t>
            </a:r>
            <a:endParaRPr sz="4000" b="0" dirty="0">
              <a:solidFill>
                <a:srgbClr val="4584D3"/>
              </a:solidFill>
            </a:endParaRPr>
          </a:p>
        </p:txBody>
      </p:sp>
      <p:sp>
        <p:nvSpPr>
          <p:cNvPr id="191" name="Google Shape;191;p31"/>
          <p:cNvSpPr txBox="1">
            <a:spLocks noGrp="1"/>
          </p:cNvSpPr>
          <p:nvPr>
            <p:ph type="body" idx="1"/>
          </p:nvPr>
        </p:nvSpPr>
        <p:spPr>
          <a:xfrm>
            <a:off x="609600" y="2743200"/>
            <a:ext cx="10972800" cy="338296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endParaRPr dirty="0">
              <a:solidFill>
                <a:srgbClr val="000000"/>
              </a:solidFill>
              <a:ea typeface="Calibri"/>
              <a:sym typeface="Calibri"/>
            </a:endParaRPr>
          </a:p>
          <a:p>
            <a:pPr marL="0" lvl="0" indent="0" algn="l" rtl="0">
              <a:lnSpc>
                <a:spcPct val="100000"/>
              </a:lnSpc>
              <a:spcBef>
                <a:spcPts val="0"/>
              </a:spcBef>
              <a:spcAft>
                <a:spcPts val="0"/>
              </a:spcAft>
              <a:buNone/>
            </a:pPr>
            <a:endParaRPr dirty="0">
              <a:solidFill>
                <a:srgbClr val="000000"/>
              </a:solidFill>
              <a:ea typeface="Calibri"/>
              <a:sym typeface="Calibri"/>
            </a:endParaRPr>
          </a:p>
          <a:p>
            <a:pPr marL="0" lvl="0" indent="0" algn="l" rtl="0">
              <a:lnSpc>
                <a:spcPct val="100000"/>
              </a:lnSpc>
              <a:spcBef>
                <a:spcPts val="0"/>
              </a:spcBef>
              <a:spcAft>
                <a:spcPts val="0"/>
              </a:spcAft>
              <a:buNone/>
            </a:pPr>
            <a:r>
              <a:rPr lang="en-US" sz="2400" dirty="0">
                <a:solidFill>
                  <a:srgbClr val="000000"/>
                </a:solidFill>
                <a:ea typeface="Calibri"/>
                <a:sym typeface="Calibri"/>
              </a:rPr>
              <a:t>{If possible, highlight community partnerships that are supporting your inclusive practices work.}</a:t>
            </a:r>
            <a:endParaRPr sz="2400" dirty="0">
              <a:solidFill>
                <a:srgbClr val="000000"/>
              </a:solidFill>
              <a:ea typeface="Calibri"/>
              <a:sym typeface="Calibri"/>
            </a:endParaRPr>
          </a:p>
        </p:txBody>
      </p:sp>
    </p:spTree>
    <p:extLst>
      <p:ext uri="{BB962C8B-B14F-4D97-AF65-F5344CB8AC3E}">
        <p14:creationId xmlns:p14="http://schemas.microsoft.com/office/powerpoint/2010/main" val="2922475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sp>
        <p:nvSpPr>
          <p:cNvPr id="107" name="Rectangle 106">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Google Shape;165;p27"/>
          <p:cNvSpPr txBox="1">
            <a:spLocks noGrp="1"/>
          </p:cNvSpPr>
          <p:nvPr>
            <p:ph type="title"/>
          </p:nvPr>
        </p:nvSpPr>
        <p:spPr>
          <a:xfrm>
            <a:off x="4380587" y="965199"/>
            <a:ext cx="7322311" cy="4627527"/>
          </a:xfrm>
          <a:prstGeom prst="rect">
            <a:avLst/>
          </a:prstGeom>
        </p:spPr>
        <p:txBody>
          <a:bodyPr spcFirstLastPara="1" vert="horz" lIns="91440" tIns="45720" rIns="91440" bIns="45720" rtlCol="0" anchor="ctr" anchorCtr="0">
            <a:normAutofit/>
          </a:bodyPr>
          <a:lstStyle/>
          <a:p>
            <a:pPr lvl="0">
              <a:buClr>
                <a:schemeClr val="dk1"/>
              </a:buClr>
              <a:buSzPts val="3200"/>
            </a:pPr>
            <a:r>
              <a:rPr lang="en-US" sz="3800" b="0" kern="1200" dirty="0">
                <a:solidFill>
                  <a:schemeClr val="tx1">
                    <a:lumMod val="85000"/>
                    <a:lumOff val="15000"/>
                  </a:schemeClr>
                </a:solidFill>
              </a:rPr>
              <a:t>What relationships are vital to develop and strengthen so that students can thrive as learners, future employees and community members?</a:t>
            </a:r>
            <a:br>
              <a:rPr lang="en-US" sz="3800" b="0" kern="1200" dirty="0">
                <a:solidFill>
                  <a:schemeClr val="tx1">
                    <a:lumMod val="85000"/>
                    <a:lumOff val="15000"/>
                  </a:schemeClr>
                </a:solidFill>
              </a:rPr>
            </a:br>
            <a:br>
              <a:rPr lang="en-US" sz="3800" b="0" kern="1200" dirty="0">
                <a:solidFill>
                  <a:schemeClr val="tx1">
                    <a:lumMod val="85000"/>
                    <a:lumOff val="15000"/>
                  </a:schemeClr>
                </a:solidFill>
              </a:rPr>
            </a:br>
            <a:r>
              <a:rPr lang="en-US" sz="3800" b="0" kern="1200" dirty="0">
                <a:solidFill>
                  <a:schemeClr val="tx1">
                    <a:lumMod val="85000"/>
                    <a:lumOff val="15000"/>
                  </a:schemeClr>
                </a:solidFill>
              </a:rPr>
              <a:t>As we move through this work together, what are we missing?</a:t>
            </a:r>
          </a:p>
        </p:txBody>
      </p:sp>
      <p:sp>
        <p:nvSpPr>
          <p:cNvPr id="166" name="Google Shape;166;p27"/>
          <p:cNvSpPr txBox="1">
            <a:spLocks noGrp="1"/>
          </p:cNvSpPr>
          <p:nvPr>
            <p:ph type="body" idx="1"/>
          </p:nvPr>
        </p:nvSpPr>
        <p:spPr>
          <a:xfrm>
            <a:off x="489099" y="965198"/>
            <a:ext cx="3242096" cy="4927602"/>
          </a:xfrm>
          <a:prstGeom prst="rect">
            <a:avLst/>
          </a:prstGeom>
        </p:spPr>
        <p:txBody>
          <a:bodyPr spcFirstLastPara="1" vert="horz" lIns="91440" tIns="45720" rIns="91440" bIns="45720" rtlCol="0" anchor="ctr" anchorCtr="0">
            <a:normAutofit/>
          </a:bodyPr>
          <a:lstStyle/>
          <a:p>
            <a:pPr marL="0" lvl="0" indent="0" algn="ctr">
              <a:lnSpc>
                <a:spcPct val="90000"/>
              </a:lnSpc>
              <a:spcAft>
                <a:spcPts val="2100"/>
              </a:spcAft>
              <a:buClr>
                <a:schemeClr val="dk1"/>
              </a:buClr>
              <a:buSzPts val="3200"/>
              <a:buNone/>
            </a:pPr>
            <a:r>
              <a:rPr lang="en-US" sz="4000" kern="1200" dirty="0">
                <a:solidFill>
                  <a:srgbClr val="1E5C97"/>
                </a:solidFill>
              </a:rPr>
              <a:t>Small Group Discussion</a:t>
            </a:r>
          </a:p>
        </p:txBody>
      </p:sp>
      <p:cxnSp>
        <p:nvCxnSpPr>
          <p:cNvPr id="109" name="Straight Connector 108">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860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B64D-5B3C-974D-8CA8-E383B1EC9726}"/>
              </a:ext>
            </a:extLst>
          </p:cNvPr>
          <p:cNvSpPr>
            <a:spLocks noGrp="1"/>
          </p:cNvSpPr>
          <p:nvPr>
            <p:ph type="title"/>
          </p:nvPr>
        </p:nvSpPr>
        <p:spPr>
          <a:xfrm>
            <a:off x="609600" y="1485900"/>
            <a:ext cx="10737850" cy="3076575"/>
          </a:xfrm>
        </p:spPr>
        <p:txBody>
          <a:bodyPr/>
          <a:lstStyle/>
          <a:p>
            <a:r>
              <a:rPr lang="en-US" b="0" dirty="0"/>
              <a:t>Large Group Share Out</a:t>
            </a:r>
          </a:p>
        </p:txBody>
      </p:sp>
      <p:cxnSp>
        <p:nvCxnSpPr>
          <p:cNvPr id="5" name="Straight Connector 4">
            <a:extLst>
              <a:ext uri="{FF2B5EF4-FFF2-40B4-BE49-F238E27FC236}">
                <a16:creationId xmlns:a16="http://schemas.microsoft.com/office/drawing/2014/main" id="{6CC08AE1-0810-2F4B-B4EF-CFD7E5DAEB8D}"/>
              </a:ext>
            </a:extLst>
          </p:cNvPr>
          <p:cNvCxnSpPr/>
          <p:nvPr/>
        </p:nvCxnSpPr>
        <p:spPr>
          <a:xfrm>
            <a:off x="609600" y="5209953"/>
            <a:ext cx="1102241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252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4"/>
          <p:cNvSpPr txBox="1">
            <a:spLocks noGrp="1"/>
          </p:cNvSpPr>
          <p:nvPr>
            <p:ph type="title"/>
          </p:nvPr>
        </p:nvSpPr>
        <p:spPr>
          <a:xfrm>
            <a:off x="609600" y="570087"/>
            <a:ext cx="10972800" cy="929727"/>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rgbClr val="4584D3"/>
              </a:buClr>
              <a:buSzPts val="4400"/>
              <a:buFont typeface="Calibri"/>
              <a:buNone/>
            </a:pPr>
            <a:r>
              <a:rPr lang="en-US" sz="4400" b="0" dirty="0">
                <a:solidFill>
                  <a:srgbClr val="4584D3"/>
                </a:solidFill>
              </a:rPr>
              <a:t>Harvest</a:t>
            </a:r>
          </a:p>
        </p:txBody>
      </p:sp>
      <p:sp>
        <p:nvSpPr>
          <p:cNvPr id="211" name="Google Shape;211;p34"/>
          <p:cNvSpPr txBox="1">
            <a:spLocks noGrp="1"/>
          </p:cNvSpPr>
          <p:nvPr>
            <p:ph type="body" idx="1"/>
          </p:nvPr>
        </p:nvSpPr>
        <p:spPr>
          <a:xfrm>
            <a:off x="609600" y="1600202"/>
            <a:ext cx="10972800" cy="433746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3200"/>
              <a:buNone/>
            </a:pPr>
            <a:r>
              <a:rPr lang="en-US" sz="3600" i="1" dirty="0"/>
              <a:t>As you reflect on what was shared today…</a:t>
            </a:r>
          </a:p>
          <a:p>
            <a:pPr marL="0" lvl="0" indent="0" algn="l" rtl="0">
              <a:spcBef>
                <a:spcPts val="0"/>
              </a:spcBef>
              <a:spcAft>
                <a:spcPts val="0"/>
              </a:spcAft>
              <a:buClr>
                <a:schemeClr val="dk1"/>
              </a:buClr>
              <a:buSzPts val="3200"/>
              <a:buNone/>
            </a:pPr>
            <a:endParaRPr lang="en-US" sz="4400" dirty="0"/>
          </a:p>
          <a:p>
            <a:pPr marL="0" lvl="0" indent="0" algn="l" rtl="0">
              <a:spcBef>
                <a:spcPts val="0"/>
              </a:spcBef>
              <a:spcAft>
                <a:spcPts val="2400"/>
              </a:spcAft>
              <a:buClr>
                <a:schemeClr val="dk1"/>
              </a:buClr>
              <a:buSzPts val="3200"/>
              <a:buNone/>
            </a:pPr>
            <a:r>
              <a:rPr lang="en-US" sz="3600" dirty="0"/>
              <a:t>What did you hear that resonates with you?</a:t>
            </a:r>
            <a:endParaRPr lang="en-US" sz="3600" i="1" dirty="0"/>
          </a:p>
          <a:p>
            <a:pPr marL="0" lvl="0" indent="0" algn="l" rtl="0">
              <a:spcBef>
                <a:spcPts val="0"/>
              </a:spcBef>
              <a:spcAft>
                <a:spcPts val="0"/>
              </a:spcAft>
              <a:buClr>
                <a:schemeClr val="dk1"/>
              </a:buClr>
              <a:buSzPts val="3200"/>
              <a:buNone/>
            </a:pPr>
            <a:r>
              <a:rPr lang="en-US" sz="3600" dirty="0"/>
              <a:t>What ideas did you hear that we can work together to take action on?</a:t>
            </a:r>
          </a:p>
          <a:p>
            <a:pPr marL="0" lvl="0" indent="0" algn="l" rtl="0">
              <a:spcBef>
                <a:spcPts val="0"/>
              </a:spcBef>
              <a:spcAft>
                <a:spcPts val="0"/>
              </a:spcAft>
              <a:buClr>
                <a:schemeClr val="dk1"/>
              </a:buClr>
              <a:buSzPts val="3200"/>
              <a:buNone/>
            </a:pPr>
            <a:endParaRPr lang="en-US" dirty="0">
              <a:latin typeface="+mn-lt"/>
            </a:endParaRPr>
          </a:p>
        </p:txBody>
      </p:sp>
    </p:spTree>
    <p:extLst>
      <p:ext uri="{BB962C8B-B14F-4D97-AF65-F5344CB8AC3E}">
        <p14:creationId xmlns:p14="http://schemas.microsoft.com/office/powerpoint/2010/main" val="47702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5"/>
          <p:cNvSpPr txBox="1">
            <a:spLocks noGrp="1"/>
          </p:cNvSpPr>
          <p:nvPr>
            <p:ph type="title"/>
          </p:nvPr>
        </p:nvSpPr>
        <p:spPr>
          <a:xfrm>
            <a:off x="609600" y="510363"/>
            <a:ext cx="10972800" cy="1020725"/>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rgbClr val="4584D3"/>
              </a:buClr>
              <a:buSzPts val="4400"/>
              <a:buFont typeface="Calibri"/>
              <a:buNone/>
            </a:pPr>
            <a:r>
              <a:rPr lang="en-US" sz="4400" b="0" dirty="0">
                <a:solidFill>
                  <a:srgbClr val="4584D3"/>
                </a:solidFill>
              </a:rPr>
              <a:t>What’s Next?</a:t>
            </a:r>
            <a:endParaRPr sz="4400" b="0" dirty="0"/>
          </a:p>
        </p:txBody>
      </p:sp>
      <p:sp>
        <p:nvSpPr>
          <p:cNvPr id="217" name="Google Shape;217;p35"/>
          <p:cNvSpPr txBox="1">
            <a:spLocks noGrp="1"/>
          </p:cNvSpPr>
          <p:nvPr>
            <p:ph type="body" idx="1"/>
          </p:nvPr>
        </p:nvSpPr>
        <p:spPr>
          <a:xfrm>
            <a:off x="609600" y="1959424"/>
            <a:ext cx="10299405" cy="4623938"/>
          </a:xfrm>
          <a:prstGeom prst="rect">
            <a:avLst/>
          </a:prstGeom>
          <a:noFill/>
          <a:ln>
            <a:noFill/>
          </a:ln>
        </p:spPr>
        <p:txBody>
          <a:bodyPr spcFirstLastPara="1" wrap="square" lIns="91425" tIns="45700" rIns="91425" bIns="45700" anchor="t" anchorCtr="0">
            <a:noAutofit/>
          </a:bodyPr>
          <a:lstStyle/>
          <a:p>
            <a:pPr>
              <a:lnSpc>
                <a:spcPct val="90000"/>
              </a:lnSpc>
              <a:spcBef>
                <a:spcPts val="0"/>
              </a:spcBef>
              <a:buClr>
                <a:srgbClr val="1E5C97"/>
              </a:buClr>
              <a:buSzPct val="100000"/>
            </a:pPr>
            <a:r>
              <a:rPr lang="en-US" sz="3000" dirty="0"/>
              <a:t>Harvest information that was shared today</a:t>
            </a:r>
            <a:endParaRPr sz="3000" dirty="0"/>
          </a:p>
          <a:p>
            <a:pPr>
              <a:lnSpc>
                <a:spcPct val="90000"/>
              </a:lnSpc>
              <a:spcBef>
                <a:spcPts val="0"/>
              </a:spcBef>
              <a:buClr>
                <a:srgbClr val="1E5C97"/>
              </a:buClr>
              <a:buSzPct val="100000"/>
            </a:pPr>
            <a:endParaRPr sz="3000" dirty="0"/>
          </a:p>
          <a:p>
            <a:pPr>
              <a:lnSpc>
                <a:spcPct val="90000"/>
              </a:lnSpc>
              <a:spcBef>
                <a:spcPts val="640"/>
              </a:spcBef>
              <a:buClr>
                <a:srgbClr val="1E5C97"/>
              </a:buClr>
              <a:buSzPct val="100000"/>
            </a:pPr>
            <a:r>
              <a:rPr lang="en-US" sz="3000" dirty="0"/>
              <a:t>Share with our school leaders, community partners and all of you</a:t>
            </a:r>
            <a:endParaRPr sz="3000" dirty="0"/>
          </a:p>
          <a:p>
            <a:pPr marL="0" indent="0">
              <a:lnSpc>
                <a:spcPct val="90000"/>
              </a:lnSpc>
              <a:spcBef>
                <a:spcPts val="640"/>
              </a:spcBef>
              <a:buClr>
                <a:schemeClr val="dk1"/>
              </a:buClr>
              <a:buSzPts val="3200"/>
              <a:buNone/>
            </a:pPr>
            <a:endParaRPr sz="3000" dirty="0"/>
          </a:p>
          <a:p>
            <a:pPr marL="0" lvl="0" indent="0" algn="l" rtl="0">
              <a:lnSpc>
                <a:spcPct val="90000"/>
              </a:lnSpc>
              <a:spcBef>
                <a:spcPts val="640"/>
              </a:spcBef>
              <a:spcAft>
                <a:spcPts val="600"/>
              </a:spcAft>
              <a:buClr>
                <a:schemeClr val="dk1"/>
              </a:buClr>
              <a:buSzPts val="3200"/>
              <a:buNone/>
            </a:pPr>
            <a:r>
              <a:rPr lang="en-US" sz="3000" dirty="0"/>
              <a:t>For more information on </a:t>
            </a:r>
            <a:r>
              <a:rPr lang="en-US" sz="3000"/>
              <a:t>the Inclusionary </a:t>
            </a:r>
            <a:r>
              <a:rPr lang="en-US" sz="3000" dirty="0"/>
              <a:t>Practices Professional Development Project:</a:t>
            </a:r>
            <a:endParaRPr sz="3000" dirty="0"/>
          </a:p>
          <a:p>
            <a:pPr marL="0" lvl="0" indent="0" algn="l" rtl="0">
              <a:lnSpc>
                <a:spcPct val="90000"/>
              </a:lnSpc>
              <a:spcBef>
                <a:spcPts val="640"/>
              </a:spcBef>
              <a:spcAft>
                <a:spcPts val="0"/>
              </a:spcAft>
              <a:buClr>
                <a:srgbClr val="0069D9"/>
              </a:buClr>
              <a:buSzPts val="3200"/>
              <a:buNone/>
            </a:pPr>
            <a:r>
              <a:rPr lang="en-US" sz="3000" u="sng" dirty="0">
                <a:solidFill>
                  <a:srgbClr val="0069D9"/>
                </a:solidFill>
                <a:ea typeface="Helvetica Neue"/>
                <a:sym typeface="Helvetica Neue"/>
              </a:rPr>
              <a:t>https://www.k12.wa.us/policy-funding/special-education-funding-and-finance/inclusionary-practices-professional-development-project</a:t>
            </a:r>
            <a:endParaRPr sz="3000" dirty="0"/>
          </a:p>
          <a:p>
            <a:pPr marL="0" lvl="0" indent="0" algn="l" rtl="0">
              <a:lnSpc>
                <a:spcPct val="90000"/>
              </a:lnSpc>
              <a:spcBef>
                <a:spcPts val="640"/>
              </a:spcBef>
              <a:spcAft>
                <a:spcPts val="0"/>
              </a:spcAft>
              <a:buClr>
                <a:schemeClr val="dk1"/>
              </a:buClr>
              <a:buSzPts val="3200"/>
              <a:buNone/>
            </a:pPr>
            <a:endParaRPr sz="3200" dirty="0"/>
          </a:p>
          <a:p>
            <a:pPr marL="342900" lvl="0" indent="-139700" algn="l" rtl="0">
              <a:lnSpc>
                <a:spcPct val="90000"/>
              </a:lnSpc>
              <a:spcBef>
                <a:spcPts val="640"/>
              </a:spcBef>
              <a:spcAft>
                <a:spcPts val="2100"/>
              </a:spcAft>
              <a:buClr>
                <a:schemeClr val="dk1"/>
              </a:buClr>
              <a:buSzPts val="3200"/>
              <a:buNone/>
            </a:pPr>
            <a:endParaRPr dirty="0"/>
          </a:p>
        </p:txBody>
      </p:sp>
    </p:spTree>
    <p:extLst>
      <p:ext uri="{BB962C8B-B14F-4D97-AF65-F5344CB8AC3E}">
        <p14:creationId xmlns:p14="http://schemas.microsoft.com/office/powerpoint/2010/main" val="265585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TextBox 1">
            <a:extLst>
              <a:ext uri="{FF2B5EF4-FFF2-40B4-BE49-F238E27FC236}">
                <a16:creationId xmlns:a16="http://schemas.microsoft.com/office/drawing/2014/main" id="{7C7D1E95-F683-1D4D-AED4-7C791912BAB3}"/>
              </a:ext>
            </a:extLst>
          </p:cNvPr>
          <p:cNvSpPr txBox="1"/>
          <p:nvPr/>
        </p:nvSpPr>
        <p:spPr>
          <a:xfrm>
            <a:off x="-192374" y="-56213"/>
            <a:ext cx="12576747" cy="6970426"/>
          </a:xfrm>
          <a:prstGeom prst="rect">
            <a:avLst/>
          </a:prstGeom>
          <a:solidFill>
            <a:srgbClr val="F3BD3A"/>
          </a:solidFill>
        </p:spPr>
        <p:txBody>
          <a:bodyPr wrap="square" rtlCol="0">
            <a:spAutoFit/>
          </a:bodyPr>
          <a:lstStyle/>
          <a:p>
            <a:endParaRPr lang="en-US" dirty="0"/>
          </a:p>
        </p:txBody>
      </p:sp>
      <p:pic>
        <p:nvPicPr>
          <p:cNvPr id="223" name="Google Shape;223;p36" descr="Thank You Languages Image.pdf"/>
          <p:cNvPicPr preferRelativeResize="0">
            <a:picLocks noGrp="1"/>
          </p:cNvPicPr>
          <p:nvPr>
            <p:ph type="pic" idx="2"/>
          </p:nvPr>
        </p:nvPicPr>
        <p:blipFill rotWithShape="1">
          <a:blip r:embed="rId3">
            <a:alphaModFix/>
          </a:blip>
          <a:srcRect l="-1379" t="2091" r="-2354" b="-1209"/>
          <a:stretch/>
        </p:blipFill>
        <p:spPr>
          <a:xfrm>
            <a:off x="1420949" y="156600"/>
            <a:ext cx="9350100" cy="6701400"/>
          </a:xfrm>
          <a:prstGeom prst="rect">
            <a:avLst/>
          </a:prstGeom>
          <a:noFill/>
          <a:ln w="114300" cap="flat" cmpd="sng">
            <a:noFill/>
            <a:prstDash val="solid"/>
            <a:round/>
            <a:headEnd type="none" w="sm" len="sm"/>
            <a:tailEnd type="none" w="sm" len="sm"/>
          </a:ln>
        </p:spPr>
      </p:pic>
    </p:spTree>
    <p:extLst>
      <p:ext uri="{BB962C8B-B14F-4D97-AF65-F5344CB8AC3E}">
        <p14:creationId xmlns:p14="http://schemas.microsoft.com/office/powerpoint/2010/main" val="281227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FEDB-E804-E14A-AB88-F6AC9196BC83}"/>
              </a:ext>
            </a:extLst>
          </p:cNvPr>
          <p:cNvSpPr>
            <a:spLocks noGrp="1"/>
          </p:cNvSpPr>
          <p:nvPr>
            <p:ph type="title"/>
          </p:nvPr>
        </p:nvSpPr>
        <p:spPr/>
        <p:txBody>
          <a:bodyPr/>
          <a:lstStyle/>
          <a:p>
            <a:r>
              <a:rPr lang="en-US" sz="4400" b="0" dirty="0"/>
              <a:t>Presenter</a:t>
            </a:r>
          </a:p>
        </p:txBody>
      </p:sp>
      <p:sp>
        <p:nvSpPr>
          <p:cNvPr id="5" name="Content Placeholder 4">
            <a:extLst>
              <a:ext uri="{FF2B5EF4-FFF2-40B4-BE49-F238E27FC236}">
                <a16:creationId xmlns:a16="http://schemas.microsoft.com/office/drawing/2014/main" id="{B30F891A-9C43-8D46-AC57-6563956D72DE}"/>
              </a:ext>
            </a:extLst>
          </p:cNvPr>
          <p:cNvSpPr>
            <a:spLocks noGrp="1"/>
          </p:cNvSpPr>
          <p:nvPr>
            <p:ph idx="1"/>
          </p:nvPr>
        </p:nvSpPr>
        <p:spPr>
          <a:xfrm>
            <a:off x="609600" y="1905000"/>
            <a:ext cx="10972800" cy="4318853"/>
          </a:xfrm>
        </p:spPr>
        <p:txBody>
          <a:bodyPr/>
          <a:lstStyle/>
          <a:p>
            <a:pPr marL="0" lvl="0" indent="0">
              <a:spcBef>
                <a:spcPts val="480"/>
              </a:spcBef>
              <a:buClr>
                <a:schemeClr val="dk1"/>
              </a:buClr>
              <a:buSzPts val="2400"/>
              <a:buNone/>
            </a:pPr>
            <a:r>
              <a:rPr lang="en-US" sz="2400" dirty="0">
                <a:solidFill>
                  <a:schemeClr val="tx1"/>
                </a:solidFill>
              </a:rPr>
              <a:t>{Insert your name}</a:t>
            </a:r>
          </a:p>
          <a:p>
            <a:pPr marL="152400" indent="0">
              <a:spcBef>
                <a:spcPts val="480"/>
              </a:spcBef>
              <a:buClr>
                <a:schemeClr val="dk1"/>
              </a:buClr>
              <a:buSzPts val="2400"/>
              <a:buNone/>
            </a:pPr>
            <a:endParaRPr lang="en-US" sz="2400" dirty="0">
              <a:solidFill>
                <a:schemeClr val="tx1"/>
              </a:solidFill>
            </a:endParaRPr>
          </a:p>
          <a:p>
            <a:pPr marL="0" lvl="0" indent="0">
              <a:spcBef>
                <a:spcPts val="480"/>
              </a:spcBef>
              <a:buClr>
                <a:schemeClr val="dk1"/>
              </a:buClr>
              <a:buSzPts val="2400"/>
              <a:buNone/>
            </a:pPr>
            <a:r>
              <a:rPr lang="en-US" sz="2400" dirty="0">
                <a:solidFill>
                  <a:schemeClr val="tx1"/>
                </a:solidFill>
              </a:rPr>
              <a:t>{Insert your connection to the community}</a:t>
            </a:r>
          </a:p>
          <a:p>
            <a:pPr marL="152400" indent="0">
              <a:spcBef>
                <a:spcPts val="480"/>
              </a:spcBef>
              <a:buClr>
                <a:schemeClr val="dk1"/>
              </a:buClr>
              <a:buSzPts val="2400"/>
              <a:buNone/>
            </a:pPr>
            <a:endParaRPr lang="en-US" sz="2400" dirty="0">
              <a:solidFill>
                <a:schemeClr val="tx1"/>
              </a:solidFill>
            </a:endParaRPr>
          </a:p>
          <a:p>
            <a:pPr marL="0" lvl="0" indent="0">
              <a:spcBef>
                <a:spcPts val="480"/>
              </a:spcBef>
              <a:buClr>
                <a:schemeClr val="dk1"/>
              </a:buClr>
              <a:buSzPts val="2400"/>
              <a:buNone/>
            </a:pPr>
            <a:r>
              <a:rPr lang="en-US" sz="2400" dirty="0">
                <a:solidFill>
                  <a:schemeClr val="tx1"/>
                </a:solidFill>
              </a:rPr>
              <a:t>{Insert your contact information if appropriate}</a:t>
            </a:r>
          </a:p>
        </p:txBody>
      </p:sp>
    </p:spTree>
    <p:extLst>
      <p:ext uri="{BB962C8B-B14F-4D97-AF65-F5344CB8AC3E}">
        <p14:creationId xmlns:p14="http://schemas.microsoft.com/office/powerpoint/2010/main" val="38179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FEDB-E804-E14A-AB88-F6AC9196BC83}"/>
              </a:ext>
            </a:extLst>
          </p:cNvPr>
          <p:cNvSpPr>
            <a:spLocks noGrp="1"/>
          </p:cNvSpPr>
          <p:nvPr>
            <p:ph type="title"/>
          </p:nvPr>
        </p:nvSpPr>
        <p:spPr/>
        <p:txBody>
          <a:bodyPr/>
          <a:lstStyle/>
          <a:p>
            <a:r>
              <a:rPr lang="en-US" sz="4400" b="0" dirty="0"/>
              <a:t>Objectives</a:t>
            </a:r>
          </a:p>
        </p:txBody>
      </p:sp>
      <p:sp>
        <p:nvSpPr>
          <p:cNvPr id="5" name="Content Placeholder 4">
            <a:extLst>
              <a:ext uri="{FF2B5EF4-FFF2-40B4-BE49-F238E27FC236}">
                <a16:creationId xmlns:a16="http://schemas.microsoft.com/office/drawing/2014/main" id="{B30F891A-9C43-8D46-AC57-6563956D72DE}"/>
              </a:ext>
            </a:extLst>
          </p:cNvPr>
          <p:cNvSpPr>
            <a:spLocks noGrp="1"/>
          </p:cNvSpPr>
          <p:nvPr>
            <p:ph idx="1"/>
          </p:nvPr>
        </p:nvSpPr>
        <p:spPr>
          <a:xfrm>
            <a:off x="609600" y="1905000"/>
            <a:ext cx="10972800" cy="4318853"/>
          </a:xfrm>
        </p:spPr>
        <p:txBody>
          <a:bodyPr/>
          <a:lstStyle/>
          <a:p>
            <a:pPr lvl="0">
              <a:spcBef>
                <a:spcPts val="0"/>
              </a:spcBef>
              <a:buClr>
                <a:srgbClr val="1E5C97"/>
              </a:buClr>
              <a:buSzPts val="2800"/>
            </a:pPr>
            <a:r>
              <a:rPr lang="en-US" sz="2800" dirty="0"/>
              <a:t>Share information about Inclusionary Practices work happening in our State and community</a:t>
            </a:r>
          </a:p>
          <a:p>
            <a:pPr marL="520700" lvl="0" indent="-342900">
              <a:spcBef>
                <a:spcPts val="560"/>
              </a:spcBef>
              <a:buClr>
                <a:srgbClr val="1E5C97"/>
              </a:buClr>
              <a:buSzPts val="2800"/>
            </a:pPr>
            <a:endParaRPr lang="en-US" sz="2800" dirty="0"/>
          </a:p>
          <a:p>
            <a:pPr lvl="0">
              <a:spcBef>
                <a:spcPts val="560"/>
              </a:spcBef>
              <a:buClr>
                <a:srgbClr val="1E5C97"/>
              </a:buClr>
              <a:buSzPts val="2800"/>
            </a:pPr>
            <a:r>
              <a:rPr lang="en-US" sz="2800" dirty="0"/>
              <a:t>Discuss what inclusion means to you</a:t>
            </a:r>
          </a:p>
          <a:p>
            <a:pPr marL="520700" lvl="0" indent="-342900">
              <a:spcBef>
                <a:spcPts val="560"/>
              </a:spcBef>
              <a:buClr>
                <a:srgbClr val="1E5C97"/>
              </a:buClr>
              <a:buSzPts val="2800"/>
            </a:pPr>
            <a:endParaRPr lang="en-US" sz="2800" dirty="0"/>
          </a:p>
          <a:p>
            <a:pPr lvl="0">
              <a:spcBef>
                <a:spcPts val="560"/>
              </a:spcBef>
              <a:spcAft>
                <a:spcPts val="2100"/>
              </a:spcAft>
              <a:buClr>
                <a:srgbClr val="1E5C97"/>
              </a:buClr>
              <a:buSzPts val="2800"/>
            </a:pPr>
            <a:r>
              <a:rPr lang="en-US" sz="2800" dirty="0"/>
              <a:t>Get your thoughts and advice</a:t>
            </a:r>
          </a:p>
        </p:txBody>
      </p:sp>
    </p:spTree>
    <p:extLst>
      <p:ext uri="{BB962C8B-B14F-4D97-AF65-F5344CB8AC3E}">
        <p14:creationId xmlns:p14="http://schemas.microsoft.com/office/powerpoint/2010/main" val="71796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FEDB-E804-E14A-AB88-F6AC9196BC83}"/>
              </a:ext>
            </a:extLst>
          </p:cNvPr>
          <p:cNvSpPr>
            <a:spLocks noGrp="1"/>
          </p:cNvSpPr>
          <p:nvPr>
            <p:ph type="title"/>
          </p:nvPr>
        </p:nvSpPr>
        <p:spPr/>
        <p:txBody>
          <a:bodyPr/>
          <a:lstStyle/>
          <a:p>
            <a:r>
              <a:rPr lang="en-US" sz="4400" b="0" dirty="0"/>
              <a:t>Group Agreements</a:t>
            </a:r>
          </a:p>
        </p:txBody>
      </p:sp>
      <p:sp>
        <p:nvSpPr>
          <p:cNvPr id="5" name="Content Placeholder 4">
            <a:extLst>
              <a:ext uri="{FF2B5EF4-FFF2-40B4-BE49-F238E27FC236}">
                <a16:creationId xmlns:a16="http://schemas.microsoft.com/office/drawing/2014/main" id="{B30F891A-9C43-8D46-AC57-6563956D72DE}"/>
              </a:ext>
            </a:extLst>
          </p:cNvPr>
          <p:cNvSpPr>
            <a:spLocks noGrp="1"/>
          </p:cNvSpPr>
          <p:nvPr>
            <p:ph idx="1"/>
          </p:nvPr>
        </p:nvSpPr>
        <p:spPr>
          <a:xfrm>
            <a:off x="609600" y="1679944"/>
            <a:ext cx="10972800" cy="4827182"/>
          </a:xfrm>
        </p:spPr>
        <p:txBody>
          <a:bodyPr/>
          <a:lstStyle/>
          <a:p>
            <a:pPr>
              <a:spcBef>
                <a:spcPts val="0"/>
              </a:spcBef>
              <a:spcAft>
                <a:spcPts val="1200"/>
              </a:spcAft>
              <a:buClr>
                <a:srgbClr val="1E5C97"/>
              </a:buClr>
              <a:buSzPts val="2960"/>
            </a:pPr>
            <a:r>
              <a:rPr lang="en-US" sz="2600" dirty="0">
                <a:solidFill>
                  <a:schemeClr val="tx1"/>
                </a:solidFill>
              </a:rPr>
              <a:t>Be inclusive allowing everyone to share.</a:t>
            </a:r>
          </a:p>
          <a:p>
            <a:pPr>
              <a:spcBef>
                <a:spcPts val="592"/>
              </a:spcBef>
              <a:spcAft>
                <a:spcPts val="1200"/>
              </a:spcAft>
              <a:buClr>
                <a:srgbClr val="1E5C97"/>
              </a:buClr>
              <a:buSzPts val="2960"/>
            </a:pPr>
            <a:r>
              <a:rPr lang="en-US" sz="2600" dirty="0">
                <a:solidFill>
                  <a:schemeClr val="tx1"/>
                </a:solidFill>
              </a:rPr>
              <a:t>Share from your own perspective using “I” statements.</a:t>
            </a:r>
          </a:p>
          <a:p>
            <a:pPr>
              <a:spcBef>
                <a:spcPts val="592"/>
              </a:spcBef>
              <a:spcAft>
                <a:spcPts val="1200"/>
              </a:spcAft>
              <a:buClr>
                <a:srgbClr val="1E5C97"/>
              </a:buClr>
              <a:buSzPts val="2960"/>
            </a:pPr>
            <a:r>
              <a:rPr lang="en-US" sz="2600" dirty="0">
                <a:solidFill>
                  <a:schemeClr val="tx1"/>
                </a:solidFill>
              </a:rPr>
              <a:t>Listen to build understanding, learning from others.</a:t>
            </a:r>
          </a:p>
          <a:p>
            <a:pPr>
              <a:spcBef>
                <a:spcPts val="592"/>
              </a:spcBef>
              <a:spcAft>
                <a:spcPts val="1200"/>
              </a:spcAft>
              <a:buClr>
                <a:srgbClr val="1E5C97"/>
              </a:buClr>
              <a:buSzPts val="2960"/>
            </a:pPr>
            <a:r>
              <a:rPr lang="en-US" sz="2600" dirty="0">
                <a:solidFill>
                  <a:schemeClr val="tx1"/>
                </a:solidFill>
              </a:rPr>
              <a:t>Practice self-care.  Attend to your personal needs.</a:t>
            </a:r>
          </a:p>
          <a:p>
            <a:pPr>
              <a:spcBef>
                <a:spcPts val="592"/>
              </a:spcBef>
              <a:spcAft>
                <a:spcPts val="1200"/>
              </a:spcAft>
              <a:buClr>
                <a:srgbClr val="1E5C97"/>
              </a:buClr>
              <a:buSzPts val="2960"/>
            </a:pPr>
            <a:r>
              <a:rPr lang="en-US" sz="2600" dirty="0">
                <a:solidFill>
                  <a:schemeClr val="tx1"/>
                </a:solidFill>
              </a:rPr>
              <a:t>Respect confidentiality, personal information that is shared should remain in the meeting room.</a:t>
            </a:r>
          </a:p>
          <a:p>
            <a:pPr>
              <a:spcBef>
                <a:spcPts val="592"/>
              </a:spcBef>
              <a:spcAft>
                <a:spcPts val="1200"/>
              </a:spcAft>
              <a:buClr>
                <a:srgbClr val="1E5C97"/>
              </a:buClr>
              <a:buSzPts val="2960"/>
            </a:pPr>
            <a:r>
              <a:rPr lang="en-US" sz="2600" dirty="0">
                <a:solidFill>
                  <a:schemeClr val="tx1"/>
                </a:solidFill>
              </a:rPr>
              <a:t>Enjoy the time together!</a:t>
            </a:r>
          </a:p>
        </p:txBody>
      </p:sp>
    </p:spTree>
    <p:extLst>
      <p:ext uri="{BB962C8B-B14F-4D97-AF65-F5344CB8AC3E}">
        <p14:creationId xmlns:p14="http://schemas.microsoft.com/office/powerpoint/2010/main" val="1586979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FEDB-E804-E14A-AB88-F6AC9196BC83}"/>
              </a:ext>
            </a:extLst>
          </p:cNvPr>
          <p:cNvSpPr>
            <a:spLocks noGrp="1"/>
          </p:cNvSpPr>
          <p:nvPr>
            <p:ph type="title"/>
          </p:nvPr>
        </p:nvSpPr>
        <p:spPr/>
        <p:txBody>
          <a:bodyPr/>
          <a:lstStyle/>
          <a:p>
            <a:r>
              <a:rPr lang="en-US" sz="4400" b="0" dirty="0"/>
              <a:t>Introductions</a:t>
            </a:r>
          </a:p>
        </p:txBody>
      </p:sp>
      <p:sp>
        <p:nvSpPr>
          <p:cNvPr id="5" name="Content Placeholder 4">
            <a:extLst>
              <a:ext uri="{FF2B5EF4-FFF2-40B4-BE49-F238E27FC236}">
                <a16:creationId xmlns:a16="http://schemas.microsoft.com/office/drawing/2014/main" id="{B30F891A-9C43-8D46-AC57-6563956D72DE}"/>
              </a:ext>
            </a:extLst>
          </p:cNvPr>
          <p:cNvSpPr>
            <a:spLocks noGrp="1"/>
          </p:cNvSpPr>
          <p:nvPr>
            <p:ph idx="1"/>
          </p:nvPr>
        </p:nvSpPr>
        <p:spPr>
          <a:xfrm>
            <a:off x="609600" y="2308485"/>
            <a:ext cx="10972800" cy="3915368"/>
          </a:xfrm>
        </p:spPr>
        <p:txBody>
          <a:bodyPr/>
          <a:lstStyle/>
          <a:p>
            <a:pPr marL="0" lvl="0" indent="0">
              <a:spcBef>
                <a:spcPts val="0"/>
              </a:spcBef>
              <a:buClr>
                <a:schemeClr val="dk1"/>
              </a:buClr>
              <a:buSzPts val="3200"/>
              <a:buNone/>
            </a:pPr>
            <a:r>
              <a:rPr lang="en-US" sz="3200" dirty="0">
                <a:solidFill>
                  <a:schemeClr val="tx1"/>
                </a:solidFill>
              </a:rPr>
              <a:t>Share your name and your connection to our community.</a:t>
            </a:r>
          </a:p>
          <a:p>
            <a:pPr marL="0" lvl="0" indent="0">
              <a:spcBef>
                <a:spcPts val="640"/>
              </a:spcBef>
              <a:buClr>
                <a:schemeClr val="dk1"/>
              </a:buClr>
              <a:buSzPts val="3200"/>
              <a:buNone/>
            </a:pPr>
            <a:endParaRPr lang="en-US" sz="3200" dirty="0">
              <a:solidFill>
                <a:schemeClr val="tx1"/>
              </a:solidFill>
            </a:endParaRPr>
          </a:p>
          <a:p>
            <a:pPr marL="0" lvl="0" indent="0">
              <a:spcBef>
                <a:spcPts val="640"/>
              </a:spcBef>
              <a:buClr>
                <a:schemeClr val="dk1"/>
              </a:buClr>
              <a:buSzPts val="3200"/>
              <a:buNone/>
            </a:pPr>
            <a:endParaRPr lang="en-US" sz="3200" dirty="0">
              <a:solidFill>
                <a:schemeClr val="tx1"/>
              </a:solidFill>
            </a:endParaRPr>
          </a:p>
          <a:p>
            <a:pPr marL="0" lvl="0" indent="0">
              <a:spcBef>
                <a:spcPts val="640"/>
              </a:spcBef>
              <a:spcAft>
                <a:spcPts val="2100"/>
              </a:spcAft>
              <a:buClr>
                <a:schemeClr val="dk1"/>
              </a:buClr>
              <a:buSzPts val="3200"/>
              <a:buNone/>
            </a:pPr>
            <a:r>
              <a:rPr lang="en-US" sz="3200" dirty="0">
                <a:solidFill>
                  <a:schemeClr val="tx1"/>
                </a:solidFill>
              </a:rPr>
              <a:t>What wisdom do you bring to this conversation?</a:t>
            </a:r>
          </a:p>
        </p:txBody>
      </p:sp>
    </p:spTree>
    <p:extLst>
      <p:ext uri="{BB962C8B-B14F-4D97-AF65-F5344CB8AC3E}">
        <p14:creationId xmlns:p14="http://schemas.microsoft.com/office/powerpoint/2010/main" val="10594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9D01CB-E612-924A-986F-F1808AA1CDEC}"/>
              </a:ext>
            </a:extLst>
          </p:cNvPr>
          <p:cNvSpPr>
            <a:spLocks noGrp="1"/>
          </p:cNvSpPr>
          <p:nvPr>
            <p:ph type="title"/>
          </p:nvPr>
        </p:nvSpPr>
        <p:spPr>
          <a:xfrm>
            <a:off x="609600" y="693368"/>
            <a:ext cx="10972800" cy="725123"/>
          </a:xfrm>
        </p:spPr>
        <p:txBody>
          <a:bodyPr/>
          <a:lstStyle/>
          <a:p>
            <a:r>
              <a:rPr lang="en-US" sz="4400" b="0" dirty="0"/>
              <a:t>Process</a:t>
            </a:r>
          </a:p>
        </p:txBody>
      </p:sp>
      <p:sp>
        <p:nvSpPr>
          <p:cNvPr id="7" name="Content Placeholder 6">
            <a:extLst>
              <a:ext uri="{FF2B5EF4-FFF2-40B4-BE49-F238E27FC236}">
                <a16:creationId xmlns:a16="http://schemas.microsoft.com/office/drawing/2014/main" id="{09E8AC03-BACE-1A48-8ABE-DA6EC658C604}"/>
              </a:ext>
            </a:extLst>
          </p:cNvPr>
          <p:cNvSpPr>
            <a:spLocks noGrp="1"/>
          </p:cNvSpPr>
          <p:nvPr>
            <p:ph idx="1"/>
          </p:nvPr>
        </p:nvSpPr>
        <p:spPr>
          <a:xfrm>
            <a:off x="609600" y="1708879"/>
            <a:ext cx="4518212" cy="4946753"/>
          </a:xfrm>
        </p:spPr>
        <p:txBody>
          <a:bodyPr/>
          <a:lstStyle/>
          <a:p>
            <a:pPr marL="0" lvl="0" indent="0">
              <a:lnSpc>
                <a:spcPct val="120000"/>
              </a:lnSpc>
              <a:spcBef>
                <a:spcPts val="480"/>
              </a:spcBef>
              <a:buClr>
                <a:srgbClr val="974806"/>
              </a:buClr>
              <a:buSzPts val="2400"/>
              <a:buNone/>
            </a:pPr>
            <a:r>
              <a:rPr lang="en-US" sz="2400" dirty="0">
                <a:solidFill>
                  <a:srgbClr val="000000"/>
                </a:solidFill>
              </a:rPr>
              <a:t>Present Information</a:t>
            </a:r>
          </a:p>
          <a:p>
            <a:pPr marL="0" lvl="0" indent="0">
              <a:lnSpc>
                <a:spcPct val="120000"/>
              </a:lnSpc>
              <a:spcBef>
                <a:spcPts val="480"/>
              </a:spcBef>
              <a:buClr>
                <a:srgbClr val="974806"/>
              </a:buClr>
              <a:buSzPts val="2400"/>
              <a:buNone/>
            </a:pPr>
            <a:endParaRPr lang="en-US" sz="2400" dirty="0">
              <a:solidFill>
                <a:srgbClr val="000000"/>
              </a:solidFill>
            </a:endParaRPr>
          </a:p>
          <a:p>
            <a:pPr marL="0" lvl="0" indent="0">
              <a:lnSpc>
                <a:spcPct val="120000"/>
              </a:lnSpc>
              <a:spcBef>
                <a:spcPts val="480"/>
              </a:spcBef>
              <a:buClr>
                <a:srgbClr val="974806"/>
              </a:buClr>
              <a:buSzPts val="2400"/>
              <a:buNone/>
            </a:pPr>
            <a:r>
              <a:rPr lang="en-US" sz="2400" dirty="0">
                <a:solidFill>
                  <a:srgbClr val="000000"/>
                </a:solidFill>
              </a:rPr>
              <a:t>Individual Think Time	</a:t>
            </a:r>
            <a:endParaRPr lang="en-US" dirty="0">
              <a:solidFill>
                <a:srgbClr val="000000"/>
              </a:solidFill>
            </a:endParaRPr>
          </a:p>
          <a:p>
            <a:pPr marL="0" lvl="0" indent="0">
              <a:lnSpc>
                <a:spcPct val="120000"/>
              </a:lnSpc>
              <a:spcBef>
                <a:spcPts val="480"/>
              </a:spcBef>
              <a:buClr>
                <a:srgbClr val="974806"/>
              </a:buClr>
              <a:buSzPts val="2400"/>
              <a:buNone/>
            </a:pPr>
            <a:endParaRPr lang="en-US" sz="2400" dirty="0">
              <a:solidFill>
                <a:srgbClr val="000000"/>
              </a:solidFill>
            </a:endParaRPr>
          </a:p>
          <a:p>
            <a:pPr marL="0" lvl="0" indent="0">
              <a:lnSpc>
                <a:spcPct val="120000"/>
              </a:lnSpc>
              <a:spcBef>
                <a:spcPts val="480"/>
              </a:spcBef>
              <a:buClr>
                <a:srgbClr val="974806"/>
              </a:buClr>
              <a:buSzPts val="2400"/>
              <a:buNone/>
            </a:pPr>
            <a:r>
              <a:rPr lang="en-US" sz="2400" dirty="0">
                <a:solidFill>
                  <a:srgbClr val="000000"/>
                </a:solidFill>
              </a:rPr>
              <a:t>Small Group Discussion</a:t>
            </a:r>
            <a:endParaRPr lang="en-US" dirty="0">
              <a:solidFill>
                <a:srgbClr val="000000"/>
              </a:solidFill>
            </a:endParaRPr>
          </a:p>
          <a:p>
            <a:pPr marL="457200" lvl="1" indent="0">
              <a:lnSpc>
                <a:spcPct val="120000"/>
              </a:lnSpc>
              <a:spcBef>
                <a:spcPts val="480"/>
              </a:spcBef>
              <a:buClr>
                <a:srgbClr val="974806"/>
              </a:buClr>
              <a:buSzPts val="2400"/>
              <a:buNone/>
            </a:pPr>
            <a:r>
              <a:rPr lang="en-US" sz="2400" dirty="0">
                <a:solidFill>
                  <a:srgbClr val="000000"/>
                </a:solidFill>
              </a:rPr>
              <a:t>2 Rounds of 20 minutes each</a:t>
            </a:r>
            <a:endParaRPr lang="en-US" dirty="0">
              <a:solidFill>
                <a:srgbClr val="000000"/>
              </a:solidFill>
            </a:endParaRPr>
          </a:p>
          <a:p>
            <a:pPr marL="0" lvl="0" indent="0">
              <a:lnSpc>
                <a:spcPct val="120000"/>
              </a:lnSpc>
              <a:spcBef>
                <a:spcPts val="480"/>
              </a:spcBef>
              <a:buClr>
                <a:srgbClr val="974806"/>
              </a:buClr>
              <a:buSzPts val="2400"/>
              <a:buNone/>
            </a:pPr>
            <a:endParaRPr lang="en-US" sz="2400" dirty="0">
              <a:solidFill>
                <a:srgbClr val="000000"/>
              </a:solidFill>
            </a:endParaRPr>
          </a:p>
          <a:p>
            <a:pPr marL="0" lvl="0" indent="0">
              <a:lnSpc>
                <a:spcPct val="120000"/>
              </a:lnSpc>
              <a:spcBef>
                <a:spcPts val="480"/>
              </a:spcBef>
              <a:buClr>
                <a:srgbClr val="974806"/>
              </a:buClr>
              <a:buSzPts val="2400"/>
              <a:buNone/>
            </a:pPr>
            <a:r>
              <a:rPr lang="en-US" sz="2400" dirty="0">
                <a:solidFill>
                  <a:srgbClr val="000000"/>
                </a:solidFill>
              </a:rPr>
              <a:t>Large Group Discussion</a:t>
            </a:r>
            <a:endParaRPr lang="en-US" dirty="0">
              <a:solidFill>
                <a:srgbClr val="000000"/>
              </a:solidFill>
            </a:endParaRPr>
          </a:p>
          <a:p>
            <a:pPr marL="457200" lvl="1" indent="0">
              <a:lnSpc>
                <a:spcPct val="120000"/>
              </a:lnSpc>
              <a:spcBef>
                <a:spcPts val="480"/>
              </a:spcBef>
              <a:spcAft>
                <a:spcPts val="2100"/>
              </a:spcAft>
              <a:buClr>
                <a:srgbClr val="974806"/>
              </a:buClr>
              <a:buSzPts val="2400"/>
              <a:buNone/>
            </a:pPr>
            <a:r>
              <a:rPr lang="en-US" sz="2400" dirty="0">
                <a:solidFill>
                  <a:srgbClr val="000000"/>
                </a:solidFill>
              </a:rPr>
              <a:t>10 minutes for each round</a:t>
            </a:r>
          </a:p>
        </p:txBody>
      </p:sp>
      <p:sp>
        <p:nvSpPr>
          <p:cNvPr id="2" name="TextBox 1">
            <a:extLst>
              <a:ext uri="{FF2B5EF4-FFF2-40B4-BE49-F238E27FC236}">
                <a16:creationId xmlns:a16="http://schemas.microsoft.com/office/drawing/2014/main" id="{390B1E9E-1A01-1A4F-939F-2165211B4821}"/>
              </a:ext>
            </a:extLst>
          </p:cNvPr>
          <p:cNvSpPr txBox="1"/>
          <p:nvPr/>
        </p:nvSpPr>
        <p:spPr>
          <a:xfrm>
            <a:off x="7734925" y="1708879"/>
            <a:ext cx="184731" cy="369332"/>
          </a:xfrm>
          <a:prstGeom prst="rect">
            <a:avLst/>
          </a:prstGeom>
          <a:noFill/>
        </p:spPr>
        <p:txBody>
          <a:bodyPr wrap="none" rtlCol="0">
            <a:spAutoFit/>
          </a:bodyPr>
          <a:lstStyle/>
          <a:p>
            <a:endParaRPr lang="en-US" dirty="0"/>
          </a:p>
        </p:txBody>
      </p:sp>
      <p:pic>
        <p:nvPicPr>
          <p:cNvPr id="5" name="Google Shape;138;p23">
            <a:extLst>
              <a:ext uri="{FF2B5EF4-FFF2-40B4-BE49-F238E27FC236}">
                <a16:creationId xmlns:a16="http://schemas.microsoft.com/office/drawing/2014/main" id="{CF54ECD9-B7D6-B447-91C9-F60FF74702E6}"/>
              </a:ext>
            </a:extLst>
          </p:cNvPr>
          <p:cNvPicPr preferRelativeResize="0">
            <a:picLocks/>
          </p:cNvPicPr>
          <p:nvPr/>
        </p:nvPicPr>
        <p:blipFill rotWithShape="1">
          <a:blip r:embed="rId3">
            <a:alphaModFix/>
          </a:blip>
          <a:srcRect/>
          <a:stretch/>
        </p:blipFill>
        <p:spPr>
          <a:xfrm>
            <a:off x="5127812" y="0"/>
            <a:ext cx="7064188" cy="6858000"/>
          </a:xfrm>
          <a:prstGeom prst="rect">
            <a:avLst/>
          </a:prstGeom>
          <a:noFill/>
          <a:ln>
            <a:noFill/>
          </a:ln>
        </p:spPr>
      </p:pic>
    </p:spTree>
    <p:extLst>
      <p:ext uri="{BB962C8B-B14F-4D97-AF65-F5344CB8AC3E}">
        <p14:creationId xmlns:p14="http://schemas.microsoft.com/office/powerpoint/2010/main" val="374210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title"/>
          </p:nvPr>
        </p:nvSpPr>
        <p:spPr>
          <a:xfrm>
            <a:off x="609600" y="731650"/>
            <a:ext cx="10160000" cy="1214906"/>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rgbClr val="4584D3"/>
              </a:buClr>
              <a:buSzPts val="4400"/>
              <a:buFont typeface="Calibri"/>
              <a:buNone/>
            </a:pPr>
            <a:r>
              <a:rPr lang="en-US" sz="4400" b="0" dirty="0"/>
              <a:t>Inclusionary Practices Professional </a:t>
            </a:r>
            <a:br>
              <a:rPr lang="en-US" sz="4400" b="0" dirty="0"/>
            </a:br>
            <a:r>
              <a:rPr lang="en-US" sz="4400" b="0" dirty="0"/>
              <a:t>Development Project</a:t>
            </a:r>
            <a:endParaRPr sz="4400" b="0" dirty="0"/>
          </a:p>
        </p:txBody>
      </p:sp>
      <p:sp>
        <p:nvSpPr>
          <p:cNvPr id="145" name="Google Shape;145;p24"/>
          <p:cNvSpPr txBox="1">
            <a:spLocks noGrp="1"/>
          </p:cNvSpPr>
          <p:nvPr>
            <p:ph type="body" idx="1"/>
          </p:nvPr>
        </p:nvSpPr>
        <p:spPr>
          <a:xfrm>
            <a:off x="609600" y="1821050"/>
            <a:ext cx="10972800" cy="43053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400"/>
              </a:spcBef>
              <a:spcAft>
                <a:spcPts val="0"/>
              </a:spcAft>
              <a:buNone/>
            </a:pPr>
            <a:endParaRPr dirty="0"/>
          </a:p>
          <a:p>
            <a:pPr marL="0" lvl="0" indent="0" algn="l" rtl="0">
              <a:lnSpc>
                <a:spcPct val="150000"/>
              </a:lnSpc>
              <a:spcBef>
                <a:spcPts val="400"/>
              </a:spcBef>
              <a:spcAft>
                <a:spcPts val="0"/>
              </a:spcAft>
              <a:buNone/>
            </a:pPr>
            <a:r>
              <a:rPr lang="en-US" sz="2600" dirty="0">
                <a:solidFill>
                  <a:schemeClr val="tx1"/>
                </a:solidFill>
              </a:rPr>
              <a:t>In 2019, the WA state legislature provided $25,000,000 </a:t>
            </a:r>
            <a:r>
              <a:rPr lang="en-US" sz="2600" dirty="0">
                <a:solidFill>
                  <a:schemeClr val="tx1"/>
                </a:solidFill>
                <a:highlight>
                  <a:srgbClr val="FFFFFF"/>
                </a:highlight>
              </a:rPr>
              <a:t>to OSPI to implement professional development to support inclusion of students with disabilities.</a:t>
            </a:r>
            <a:endParaRPr sz="2600" dirty="0">
              <a:solidFill>
                <a:schemeClr val="tx1"/>
              </a:solidFill>
              <a:highlight>
                <a:srgbClr val="FFFFFF"/>
              </a:highlight>
            </a:endParaRPr>
          </a:p>
          <a:p>
            <a:pPr marL="0" lvl="0" indent="0" algn="l" rtl="0">
              <a:lnSpc>
                <a:spcPct val="150000"/>
              </a:lnSpc>
              <a:spcBef>
                <a:spcPts val="400"/>
              </a:spcBef>
              <a:spcAft>
                <a:spcPts val="0"/>
              </a:spcAft>
              <a:buNone/>
            </a:pPr>
            <a:endParaRPr sz="2600" dirty="0">
              <a:solidFill>
                <a:schemeClr val="tx1"/>
              </a:solidFill>
              <a:highlight>
                <a:srgbClr val="FFFFFF"/>
              </a:highlight>
            </a:endParaRPr>
          </a:p>
          <a:p>
            <a:pPr marL="0" lvl="0" indent="0" algn="l" rtl="0">
              <a:lnSpc>
                <a:spcPct val="150000"/>
              </a:lnSpc>
              <a:spcBef>
                <a:spcPts val="0"/>
              </a:spcBef>
              <a:spcAft>
                <a:spcPts val="0"/>
              </a:spcAft>
              <a:buNone/>
            </a:pPr>
            <a:r>
              <a:rPr lang="en-US" sz="2600" dirty="0">
                <a:solidFill>
                  <a:schemeClr val="tx1"/>
                </a:solidFill>
              </a:rPr>
              <a:t>The 2-year project is focused on implementation &amp; support of inclusionary practices, with an emphasis on educator coaching and mentoring.</a:t>
            </a:r>
            <a:endParaRPr sz="2600" dirty="0">
              <a:solidFill>
                <a:schemeClr val="tx1"/>
              </a:solidFill>
            </a:endParaRPr>
          </a:p>
          <a:p>
            <a:pPr marL="342900" lvl="0" indent="-139700" algn="l" rtl="0">
              <a:spcBef>
                <a:spcPts val="0"/>
              </a:spcBef>
              <a:spcAft>
                <a:spcPts val="2100"/>
              </a:spcAft>
              <a:buClr>
                <a:schemeClr val="dk1"/>
              </a:buClr>
              <a:buSzPts val="3200"/>
              <a:buNone/>
            </a:pPr>
            <a:endParaRPr dirty="0">
              <a:solidFill>
                <a:srgbClr val="393839"/>
              </a:solidFill>
            </a:endParaRPr>
          </a:p>
        </p:txBody>
      </p:sp>
    </p:spTree>
    <p:extLst>
      <p:ext uri="{BB962C8B-B14F-4D97-AF65-F5344CB8AC3E}">
        <p14:creationId xmlns:p14="http://schemas.microsoft.com/office/powerpoint/2010/main" val="3201003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5">
            <a:extLst>
              <a:ext uri="{FF2B5EF4-FFF2-40B4-BE49-F238E27FC236}">
                <a16:creationId xmlns:a16="http://schemas.microsoft.com/office/drawing/2014/main" id="{8D617A43-D7E1-6F41-B6B7-BB795A7B7187}"/>
              </a:ext>
            </a:extLst>
          </p:cNvPr>
          <p:cNvSpPr txBox="1">
            <a:spLocks/>
          </p:cNvSpPr>
          <p:nvPr/>
        </p:nvSpPr>
        <p:spPr>
          <a:xfrm>
            <a:off x="646744" y="640080"/>
            <a:ext cx="4173905" cy="5577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i="0" kern="1200">
                <a:solidFill>
                  <a:srgbClr val="1E5C97"/>
                </a:solidFill>
                <a:latin typeface="Arial" panose="020B0604020202020204" pitchFamily="34" charset="0"/>
                <a:ea typeface="+mj-ea"/>
                <a:cs typeface="Arial" panose="020B0604020202020204" pitchFamily="34" charset="0"/>
              </a:defRPr>
            </a:lvl1pPr>
          </a:lstStyle>
          <a:p>
            <a:pPr algn="r">
              <a:spcAft>
                <a:spcPts val="600"/>
              </a:spcAft>
            </a:pPr>
            <a:r>
              <a:rPr lang="en-US" sz="4400" b="0" kern="1200" dirty="0">
                <a:solidFill>
                  <a:schemeClr val="tx1"/>
                </a:solidFill>
              </a:rPr>
              <a:t>Inclusionary Practices Project </a:t>
            </a:r>
          </a:p>
          <a:p>
            <a:pPr algn="r">
              <a:spcAft>
                <a:spcPts val="600"/>
              </a:spcAft>
            </a:pPr>
            <a:r>
              <a:rPr lang="en-US" sz="4400" b="0" dirty="0">
                <a:solidFill>
                  <a:schemeClr val="tx1"/>
                </a:solidFill>
              </a:rPr>
              <a:t>Objectives</a:t>
            </a:r>
          </a:p>
        </p:txBody>
      </p:sp>
      <p:cxnSp>
        <p:nvCxnSpPr>
          <p:cNvPr id="14" name="Straight Connector 13">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B44237E-884B-474C-9056-23265FE047CE}"/>
              </a:ext>
            </a:extLst>
          </p:cNvPr>
          <p:cNvSpPr/>
          <p:nvPr/>
        </p:nvSpPr>
        <p:spPr>
          <a:xfrm>
            <a:off x="5906125" y="299803"/>
            <a:ext cx="6011055" cy="6405797"/>
          </a:xfrm>
          <a:prstGeom prst="rect">
            <a:avLst/>
          </a:prstGeom>
        </p:spPr>
        <p:txBody>
          <a:bodyPr wrap="square" anchor="ctr">
            <a:noAutofit/>
          </a:bodyPr>
          <a:lstStyle/>
          <a:p>
            <a:pPr marL="368300" lvl="0" indent="-342900">
              <a:spcBef>
                <a:spcPts val="600"/>
              </a:spcBef>
              <a:spcAft>
                <a:spcPts val="1200"/>
              </a:spcAft>
              <a:buClr>
                <a:srgbClr val="1E5C97"/>
              </a:buClr>
              <a:buSzPct val="1000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Increase use of evidence-based inclusionary practices.</a:t>
            </a:r>
          </a:p>
          <a:p>
            <a:pPr marL="368300" lvl="0" indent="-342900">
              <a:spcAft>
                <a:spcPts val="1200"/>
              </a:spcAft>
              <a:buClr>
                <a:srgbClr val="1E5C97"/>
              </a:buClr>
              <a:buSzPct val="1000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Improve graduation rates for students with disabilities by increasing access to general education classes to support post-school goals.</a:t>
            </a:r>
          </a:p>
          <a:p>
            <a:pPr marL="368300" lvl="0" indent="-342900">
              <a:spcBef>
                <a:spcPts val="1000"/>
              </a:spcBef>
              <a:spcAft>
                <a:spcPts val="1200"/>
              </a:spcAft>
              <a:buClr>
                <a:srgbClr val="1E5C97"/>
              </a:buClr>
              <a:buSzPct val="100000"/>
              <a:buFont typeface="Arial" panose="020B0604020202020204" pitchFamily="34" charset="0"/>
              <a:buChar char="•"/>
            </a:pPr>
            <a:r>
              <a:rPr lang="en-US" sz="2600" dirty="0">
                <a:solidFill>
                  <a:srgbClr val="000000"/>
                </a:solidFill>
                <a:highlight>
                  <a:srgbClr val="FFFFFF"/>
                </a:highlight>
                <a:latin typeface="Arial" panose="020B0604020202020204" pitchFamily="34" charset="0"/>
                <a:cs typeface="Arial" panose="020B0604020202020204" pitchFamily="34" charset="0"/>
              </a:rPr>
              <a:t>Prepare students with disabilities for post- secondary education, employment, and civic engagement.</a:t>
            </a:r>
          </a:p>
          <a:p>
            <a:pPr marL="342900" lvl="0" indent="-342900">
              <a:spcBef>
                <a:spcPts val="1200"/>
              </a:spcBef>
              <a:buClr>
                <a:srgbClr val="1E5C97"/>
              </a:buClr>
              <a:buSzPct val="1000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I</a:t>
            </a:r>
            <a:r>
              <a:rPr lang="en-US" sz="2600" dirty="0">
                <a:solidFill>
                  <a:srgbClr val="000000"/>
                </a:solidFill>
                <a:highlight>
                  <a:srgbClr val="FFFFFF"/>
                </a:highlight>
                <a:latin typeface="Arial" panose="020B0604020202020204" pitchFamily="34" charset="0"/>
                <a:cs typeface="Arial" panose="020B0604020202020204" pitchFamily="34" charset="0"/>
              </a:rPr>
              <a:t>ncrease confidence in students’ identities as lifelong learners.</a:t>
            </a: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6158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609600" y="719528"/>
            <a:ext cx="10972800" cy="698110"/>
          </a:xfrm>
          <a:prstGeom prst="rect">
            <a:avLst/>
          </a:prstGeom>
          <a:noFill/>
          <a:ln>
            <a:noFill/>
          </a:ln>
        </p:spPr>
        <p:txBody>
          <a:bodyPr spcFirstLastPara="1" wrap="square" lIns="91425" tIns="45700" rIns="91425" bIns="45700" anchor="ctr" anchorCtr="0">
            <a:noAutofit/>
          </a:bodyPr>
          <a:lstStyle/>
          <a:p>
            <a:pPr lvl="0">
              <a:spcBef>
                <a:spcPts val="0"/>
              </a:spcBef>
              <a:buClr>
                <a:srgbClr val="4584D3"/>
              </a:buClr>
              <a:buSzPts val="4400"/>
            </a:pPr>
            <a:r>
              <a:rPr lang="en-US" sz="4400" b="0" dirty="0"/>
              <a:t>Why is there a need for this project?</a:t>
            </a:r>
            <a:endParaRPr sz="4400" b="0" dirty="0">
              <a:solidFill>
                <a:srgbClr val="4584D3"/>
              </a:solidFill>
              <a:latin typeface="+mj-lt"/>
            </a:endParaRPr>
          </a:p>
        </p:txBody>
      </p:sp>
      <p:sp>
        <p:nvSpPr>
          <p:cNvPr id="166" name="Google Shape;166;p27"/>
          <p:cNvSpPr txBox="1">
            <a:spLocks noGrp="1"/>
          </p:cNvSpPr>
          <p:nvPr>
            <p:ph type="body" idx="1"/>
          </p:nvPr>
        </p:nvSpPr>
        <p:spPr>
          <a:xfrm>
            <a:off x="609600" y="1600202"/>
            <a:ext cx="10153338" cy="3991130"/>
          </a:xfrm>
          <a:prstGeom prst="rect">
            <a:avLst/>
          </a:prstGeom>
          <a:noFill/>
          <a:ln>
            <a:noFill/>
          </a:ln>
        </p:spPr>
        <p:txBody>
          <a:bodyPr spcFirstLastPara="1" wrap="square" lIns="91425" tIns="45700" rIns="91425" bIns="45700" anchor="ctr" anchorCtr="0">
            <a:noAutofit/>
          </a:bodyPr>
          <a:lstStyle/>
          <a:p>
            <a:pPr>
              <a:spcBef>
                <a:spcPts val="0"/>
              </a:spcBef>
              <a:buClr>
                <a:srgbClr val="1E5C97"/>
              </a:buClr>
              <a:buSzPct val="100000"/>
            </a:pPr>
            <a:r>
              <a:rPr lang="en-US" sz="2500" dirty="0">
                <a:solidFill>
                  <a:schemeClr val="tx1"/>
                </a:solidFill>
              </a:rPr>
              <a:t>Washington is</a:t>
            </a:r>
            <a:r>
              <a:rPr lang="en-US" sz="2500" dirty="0">
                <a:solidFill>
                  <a:schemeClr val="tx1"/>
                </a:solidFill>
                <a:highlight>
                  <a:srgbClr val="FFFFFF"/>
                </a:highlight>
              </a:rPr>
              <a:t> currently one of the least inclusive states, ranking 44 out of 50.</a:t>
            </a:r>
            <a:endParaRPr lang="en-US" sz="2500" dirty="0">
              <a:solidFill>
                <a:schemeClr val="tx1"/>
              </a:solidFill>
            </a:endParaRPr>
          </a:p>
          <a:p>
            <a:pPr>
              <a:spcBef>
                <a:spcPts val="0"/>
              </a:spcBef>
              <a:buClr>
                <a:srgbClr val="1E5C97"/>
              </a:buClr>
              <a:buSzPct val="100000"/>
            </a:pPr>
            <a:endParaRPr lang="en-US" sz="2500" dirty="0">
              <a:solidFill>
                <a:schemeClr val="tx1"/>
              </a:solidFill>
            </a:endParaRPr>
          </a:p>
          <a:p>
            <a:pPr>
              <a:spcBef>
                <a:spcPts val="0"/>
              </a:spcBef>
              <a:buClr>
                <a:srgbClr val="1E5C97"/>
              </a:buClr>
              <a:buSzPct val="100000"/>
            </a:pPr>
            <a:r>
              <a:rPr lang="en-US" sz="2500" dirty="0">
                <a:solidFill>
                  <a:schemeClr val="tx1"/>
                </a:solidFill>
              </a:rPr>
              <a:t>Only 57% of students with disabilities are included in general education settings for 80-100% of the school day.  </a:t>
            </a:r>
            <a:endParaRPr lang="en-US" sz="2500" i="1" u="sng" dirty="0">
              <a:solidFill>
                <a:schemeClr val="tx1"/>
              </a:solidFill>
            </a:endParaRPr>
          </a:p>
          <a:p>
            <a:pPr>
              <a:spcBef>
                <a:spcPts val="0"/>
              </a:spcBef>
              <a:buClr>
                <a:srgbClr val="1E5C97"/>
              </a:buClr>
              <a:buSzPct val="100000"/>
            </a:pPr>
            <a:endParaRPr lang="en-US" sz="2500" dirty="0">
              <a:solidFill>
                <a:schemeClr val="tx1"/>
              </a:solidFill>
            </a:endParaRPr>
          </a:p>
          <a:p>
            <a:pPr>
              <a:spcBef>
                <a:spcPts val="0"/>
              </a:spcBef>
              <a:buClr>
                <a:srgbClr val="1E5C97"/>
              </a:buClr>
              <a:buSzPct val="100000"/>
            </a:pPr>
            <a:r>
              <a:rPr lang="en-US" sz="2500" dirty="0">
                <a:solidFill>
                  <a:schemeClr val="tx1"/>
                </a:solidFill>
              </a:rPr>
              <a:t>Over 25% of students with disabilities are not engaged in higher education, employed, or involved in some other training program one year after they graduate. </a:t>
            </a:r>
          </a:p>
        </p:txBody>
      </p:sp>
      <p:sp>
        <p:nvSpPr>
          <p:cNvPr id="2" name="TextBox 1">
            <a:extLst>
              <a:ext uri="{FF2B5EF4-FFF2-40B4-BE49-F238E27FC236}">
                <a16:creationId xmlns:a16="http://schemas.microsoft.com/office/drawing/2014/main" id="{72E64B44-FADD-8B49-824F-4ED30C16FD0A}"/>
              </a:ext>
            </a:extLst>
          </p:cNvPr>
          <p:cNvSpPr txBox="1"/>
          <p:nvPr/>
        </p:nvSpPr>
        <p:spPr>
          <a:xfrm>
            <a:off x="609600" y="5846164"/>
            <a:ext cx="10153338" cy="707886"/>
          </a:xfrm>
          <a:prstGeom prst="rect">
            <a:avLst/>
          </a:prstGeom>
          <a:noFill/>
        </p:spPr>
        <p:txBody>
          <a:bodyPr wrap="square" rtlCol="0">
            <a:spAutoFit/>
          </a:bodyPr>
          <a:lstStyle/>
          <a:p>
            <a:r>
              <a:rPr lang="en-US" sz="2000" i="1"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https://www.k12.wa.us/policy-funding/special-education-funding-and-finance/inclusionary-practices-professional-development-project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0603282"/>
      </p:ext>
    </p:extLst>
  </p:cSld>
  <p:clrMapOvr>
    <a:masterClrMapping/>
  </p:clrMapOvr>
</p:sld>
</file>

<file path=ppt/theme/theme1.xml><?xml version="1.0" encoding="utf-8"?>
<a:theme xmlns:a="http://schemas.openxmlformats.org/drawingml/2006/main" name="Office Theme">
  <a:themeElements>
    <a:clrScheme name="Custom 7">
      <a:dk1>
        <a:srgbClr val="252728"/>
      </a:dk1>
      <a:lt1>
        <a:srgbClr val="FFFFFF"/>
      </a:lt1>
      <a:dk2>
        <a:srgbClr val="115D65"/>
      </a:dk2>
      <a:lt2>
        <a:srgbClr val="75B8AE"/>
      </a:lt2>
      <a:accent1>
        <a:srgbClr val="FFD366"/>
      </a:accent1>
      <a:accent2>
        <a:srgbClr val="FB492A"/>
      </a:accent2>
      <a:accent3>
        <a:srgbClr val="30CEC8"/>
      </a:accent3>
      <a:accent4>
        <a:srgbClr val="24AB4C"/>
      </a:accent4>
      <a:accent5>
        <a:srgbClr val="D9BEDA"/>
      </a:accent5>
      <a:accent6>
        <a:srgbClr val="86368A"/>
      </a:accent6>
      <a:hlink>
        <a:srgbClr val="FFFFFF"/>
      </a:hlink>
      <a:folHlink>
        <a:srgbClr val="FF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0FF9AAA3A4B409190C0B73FDC2424" ma:contentTypeVersion="10" ma:contentTypeDescription="Create a new document." ma:contentTypeScope="" ma:versionID="419d3090ffa617db607f09e3d6cd210a">
  <xsd:schema xmlns:xsd="http://www.w3.org/2001/XMLSchema" xmlns:xs="http://www.w3.org/2001/XMLSchema" xmlns:p="http://schemas.microsoft.com/office/2006/metadata/properties" xmlns:ns2="14700373-ebf6-4386-99cf-0434b93d00b7" xmlns:ns3="f3404d46-7795-495b-a6b3-033ff2b702c6" targetNamespace="http://schemas.microsoft.com/office/2006/metadata/properties" ma:root="true" ma:fieldsID="d8edd67282ed40a5c46473ab87442c37" ns2:_="" ns3:_="">
    <xsd:import namespace="14700373-ebf6-4386-99cf-0434b93d00b7"/>
    <xsd:import namespace="f3404d46-7795-495b-a6b3-033ff2b702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700373-ebf6-4386-99cf-0434b93d00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404d46-7795-495b-a6b3-033ff2b702c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7C6897-B123-456F-8682-775C2B43BB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700373-ebf6-4386-99cf-0434b93d00b7"/>
    <ds:schemaRef ds:uri="f3404d46-7795-495b-a6b3-033ff2b702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8B0878-2797-410C-8F62-3AECADA03488}">
  <ds:schemaRefs>
    <ds:schemaRef ds:uri="http://schemas.microsoft.com/sharepoint/v3/contenttype/forms"/>
  </ds:schemaRefs>
</ds:datastoreItem>
</file>

<file path=customXml/itemProps3.xml><?xml version="1.0" encoding="utf-8"?>
<ds:datastoreItem xmlns:ds="http://schemas.openxmlformats.org/officeDocument/2006/customXml" ds:itemID="{B1B924FA-9BE0-4671-88AB-2BE3EBCD611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11132</TotalTime>
  <Words>1376</Words>
  <Application>Microsoft Macintosh PowerPoint</Application>
  <PresentationFormat>Widescreen</PresentationFormat>
  <Paragraphs>137</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Open Sans</vt:lpstr>
      <vt:lpstr>Office Theme</vt:lpstr>
      <vt:lpstr>PowerPoint Presentation</vt:lpstr>
      <vt:lpstr>Presenter</vt:lpstr>
      <vt:lpstr>Objectives</vt:lpstr>
      <vt:lpstr>Group Agreements</vt:lpstr>
      <vt:lpstr>Introductions</vt:lpstr>
      <vt:lpstr>Process</vt:lpstr>
      <vt:lpstr>Inclusionary Practices Professional  Development Project</vt:lpstr>
      <vt:lpstr>PowerPoint Presentation</vt:lpstr>
      <vt:lpstr>Why is there a need for this project?</vt:lpstr>
      <vt:lpstr>What does inclusion and belonging look like, sound like and feel like to you?</vt:lpstr>
      <vt:lpstr>Large Group Share Out</vt:lpstr>
      <vt:lpstr>PowerPoint Presentation</vt:lpstr>
      <vt:lpstr>PowerPoint Presentation</vt:lpstr>
      <vt:lpstr>{Insert information about inclusive practices work in your school or district}</vt:lpstr>
      <vt:lpstr>What relationships are vital to develop and strengthen so that students can thrive as learners, future employees and community members?  As we move through this work together, what are we missing?</vt:lpstr>
      <vt:lpstr>Large Group Share Out</vt:lpstr>
      <vt:lpstr>Harvest</vt:lpstr>
      <vt:lpstr>What’s Next?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Butcher</dc:creator>
  <cp:lastModifiedBy>Jennifer and David Karls</cp:lastModifiedBy>
  <cp:revision>46</cp:revision>
  <dcterms:created xsi:type="dcterms:W3CDTF">2021-01-13T04:55:25Z</dcterms:created>
  <dcterms:modified xsi:type="dcterms:W3CDTF">2021-02-20T06:51:24Z</dcterms:modified>
</cp:coreProperties>
</file>